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61" r:id="rId3"/>
    <p:sldId id="258" r:id="rId4"/>
    <p:sldId id="262" r:id="rId5"/>
    <p:sldId id="271" r:id="rId6"/>
    <p:sldId id="259" r:id="rId7"/>
    <p:sldId id="263" r:id="rId8"/>
    <p:sldId id="266" r:id="rId9"/>
    <p:sldId id="264" r:id="rId10"/>
    <p:sldId id="265" r:id="rId11"/>
    <p:sldId id="267" r:id="rId12"/>
    <p:sldId id="268" r:id="rId13"/>
    <p:sldId id="269" r:id="rId14"/>
    <p:sldId id="275" r:id="rId15"/>
    <p:sldId id="270" r:id="rId16"/>
    <p:sldId id="272" r:id="rId17"/>
    <p:sldId id="273" r:id="rId18"/>
    <p:sldId id="274" r:id="rId19"/>
    <p:sldId id="277" r:id="rId20"/>
    <p:sldId id="278" r:id="rId21"/>
    <p:sldId id="358" r:id="rId22"/>
    <p:sldId id="359" r:id="rId23"/>
    <p:sldId id="35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93111-9B9C-4C02-BFF8-4CC134B6A608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A8303-1DE1-4883-A2AD-7967A13D7F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236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40C58-45B8-49E5-9060-5A9D40FDAE9D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935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3215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48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15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70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9750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049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150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917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39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9031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507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2611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4400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85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0121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185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948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95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CB12EF-DADE-4C76-AA17-CC6ADC153FDF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AED5AB-0D8A-4C3E-880B-444A0232CA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45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D4E3D5-3630-459A-A678-FBB4B82BB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800" dirty="0"/>
              <a:t>南華國中</a:t>
            </a:r>
            <a:r>
              <a:rPr lang="en-US" altLang="zh-TW" sz="8800" dirty="0"/>
              <a:t>114</a:t>
            </a:r>
            <a:r>
              <a:rPr lang="zh-TW" altLang="en-US" sz="8800" dirty="0"/>
              <a:t>學年度健康體位健促計畫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75EDC91-8169-4CA7-9D24-D817F91A4E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報告人</a:t>
            </a:r>
            <a:r>
              <a:rPr lang="en-US" altLang="zh-TW" dirty="0"/>
              <a:t>-</a:t>
            </a:r>
            <a:r>
              <a:rPr lang="zh-TW" altLang="en-US" dirty="0"/>
              <a:t>衛生組長林帛毅</a:t>
            </a:r>
          </a:p>
        </p:txBody>
      </p:sp>
    </p:spTree>
    <p:extLst>
      <p:ext uri="{BB962C8B-B14F-4D97-AF65-F5344CB8AC3E}">
        <p14:creationId xmlns:p14="http://schemas.microsoft.com/office/powerpoint/2010/main" val="343806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483863-5A19-46BE-B2DB-C29AACA6C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600" b="1" dirty="0">
                <a:solidFill>
                  <a:srgbClr val="CC00CC"/>
                </a:solidFill>
                <a:latin typeface="標楷體" pitchFamily="65" charset="-120"/>
                <a:ea typeface="標楷體" pitchFamily="65" charset="-120"/>
              </a:rPr>
              <a:t>一、學校衛生政策</a:t>
            </a:r>
            <a:br>
              <a:rPr lang="en-US" altLang="zh-TW" b="1" dirty="0">
                <a:solidFill>
                  <a:srgbClr val="CC00CC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7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1-1</a:t>
            </a:r>
            <a:r>
              <a:rPr lang="zh-TW" altLang="en-US" sz="27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依照學校需求評估，制定議題計畫且納入校務發展且經校務會議通過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2787C0B-B704-4888-8902-98D539312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b="1" dirty="0">
                <a:latin typeface="標楷體" pitchFamily="65" charset="-120"/>
              </a:rPr>
              <a:t>一、</a:t>
            </a:r>
            <a:r>
              <a:rPr lang="en-US" altLang="zh-TW" b="1" dirty="0">
                <a:latin typeface="標楷體" pitchFamily="65" charset="-120"/>
              </a:rPr>
              <a:t>107</a:t>
            </a:r>
            <a:r>
              <a:rPr lang="zh-TW" altLang="en-US" b="1" dirty="0">
                <a:latin typeface="標楷體" pitchFamily="65" charset="-120"/>
              </a:rPr>
              <a:t>年</a:t>
            </a:r>
            <a:r>
              <a:rPr lang="en-US" altLang="zh-TW" b="1" dirty="0">
                <a:latin typeface="標楷體" pitchFamily="65" charset="-120"/>
              </a:rPr>
              <a:t>11</a:t>
            </a:r>
            <a:r>
              <a:rPr lang="zh-TW" altLang="en-US" b="1" dirty="0">
                <a:latin typeface="標楷體" pitchFamily="65" charset="-120"/>
              </a:rPr>
              <a:t>月成立學校衛生委員會。</a:t>
            </a:r>
            <a:endParaRPr lang="en-US" altLang="zh-TW" b="1" dirty="0">
              <a:latin typeface="標楷體" pitchFamily="65" charset="-120"/>
            </a:endParaRPr>
          </a:p>
          <a:p>
            <a:endParaRPr lang="en-US" altLang="zh-TW" sz="1050" b="1" dirty="0">
              <a:solidFill>
                <a:srgbClr val="FF0000"/>
              </a:solidFill>
              <a:latin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</a:rPr>
              <a:t>二、</a:t>
            </a:r>
            <a:r>
              <a:rPr lang="en-US" altLang="zh-TW" b="1" dirty="0">
                <a:latin typeface="標楷體" pitchFamily="65" charset="-120"/>
              </a:rPr>
              <a:t>107</a:t>
            </a:r>
            <a:r>
              <a:rPr lang="zh-TW" altLang="en-US" b="1" dirty="0">
                <a:latin typeface="標楷體" pitchFamily="65" charset="-120"/>
              </a:rPr>
              <a:t>年</a:t>
            </a:r>
            <a:r>
              <a:rPr lang="en-US" altLang="zh-TW" b="1" dirty="0">
                <a:latin typeface="標楷體" pitchFamily="65" charset="-120"/>
              </a:rPr>
              <a:t>11</a:t>
            </a:r>
            <a:r>
              <a:rPr lang="zh-TW" altLang="en-US" b="1" dirty="0">
                <a:latin typeface="標楷體" pitchFamily="65" charset="-120"/>
              </a:rPr>
              <a:t>月</a:t>
            </a:r>
            <a:r>
              <a:rPr lang="en-US" altLang="zh-TW" b="1" dirty="0">
                <a:latin typeface="標楷體" pitchFamily="65" charset="-120"/>
              </a:rPr>
              <a:t>29</a:t>
            </a:r>
            <a:r>
              <a:rPr lang="zh-TW" altLang="en-US" b="1" dirty="0">
                <a:latin typeface="標楷體" pitchFamily="65" charset="-120"/>
              </a:rPr>
              <a:t>日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</a:rPr>
              <a:t>通過</a:t>
            </a:r>
            <a:r>
              <a:rPr lang="zh-TW" altLang="en-US" b="1" dirty="0">
                <a:latin typeface="標楷體" pitchFamily="65" charset="-120"/>
              </a:rPr>
              <a:t>學校衛生委員會組織要點，</a:t>
            </a:r>
            <a:endParaRPr lang="en-US" altLang="zh-TW" b="1" dirty="0">
              <a:latin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</a:rPr>
              <a:t>    統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</a:rPr>
              <a:t>籌學校衛生工作及執行健康促進相關議題。</a:t>
            </a:r>
            <a:endParaRPr lang="en-US" altLang="zh-TW" b="1" dirty="0">
              <a:solidFill>
                <a:srgbClr val="000000"/>
              </a:solidFill>
              <a:latin typeface="標楷體" pitchFamily="65" charset="-120"/>
            </a:endParaRPr>
          </a:p>
          <a:p>
            <a:endParaRPr lang="en-US" altLang="zh-TW" sz="1050" b="1" dirty="0">
              <a:solidFill>
                <a:srgbClr val="000000"/>
              </a:solidFill>
              <a:latin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</a:rPr>
              <a:t>三、</a:t>
            </a:r>
            <a:r>
              <a:rPr lang="en-US" altLang="zh-TW" b="1" dirty="0">
                <a:latin typeface="標楷體" pitchFamily="65" charset="-120"/>
              </a:rPr>
              <a:t>107</a:t>
            </a:r>
            <a:r>
              <a:rPr lang="zh-TW" altLang="en-US" b="1" dirty="0">
                <a:latin typeface="標楷體" pitchFamily="65" charset="-120"/>
              </a:rPr>
              <a:t>年</a:t>
            </a:r>
            <a:r>
              <a:rPr lang="en-US" altLang="zh-TW" b="1" dirty="0">
                <a:latin typeface="標楷體" pitchFamily="65" charset="-120"/>
              </a:rPr>
              <a:t>11</a:t>
            </a:r>
            <a:r>
              <a:rPr lang="zh-TW" altLang="en-US" b="1" dirty="0">
                <a:latin typeface="標楷體" pitchFamily="65" charset="-120"/>
              </a:rPr>
              <a:t>月</a:t>
            </a:r>
            <a:r>
              <a:rPr lang="en-US" altLang="zh-TW" b="1" dirty="0">
                <a:latin typeface="標楷體" pitchFamily="65" charset="-120"/>
              </a:rPr>
              <a:t>29</a:t>
            </a:r>
            <a:r>
              <a:rPr lang="zh-TW" altLang="en-US" b="1" dirty="0">
                <a:latin typeface="標楷體" pitchFamily="65" charset="-120"/>
              </a:rPr>
              <a:t>日經由校務會議通過學校衛生委員會。</a:t>
            </a:r>
            <a:endParaRPr lang="en-US" altLang="zh-TW" b="1" dirty="0">
              <a:latin typeface="標楷體" pitchFamily="65" charset="-120"/>
            </a:endParaRPr>
          </a:p>
          <a:p>
            <a:endParaRPr lang="en-US" altLang="zh-TW" sz="1050" b="1" dirty="0">
              <a:solidFill>
                <a:srgbClr val="000000"/>
              </a:solidFill>
              <a:latin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</a:rPr>
              <a:t>四、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113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年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9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月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20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</a:rPr>
              <a:t>日</a:t>
            </a:r>
            <a:r>
              <a:rPr lang="zh-TW" altLang="en-US" b="1" dirty="0">
                <a:latin typeface="標楷體" pitchFamily="65" charset="-120"/>
              </a:rPr>
              <a:t>召開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</a:rPr>
              <a:t>本學年第一次學校衛生委員會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</a:rPr>
              <a:t>    組織會議</a:t>
            </a:r>
            <a:r>
              <a:rPr lang="zh-TW" altLang="en-US" b="1" dirty="0">
                <a:latin typeface="標楷體" pitchFamily="65" charset="-120"/>
              </a:rPr>
              <a:t>，說明本校在健康促進方面實施推動及</a:t>
            </a:r>
            <a:endParaRPr lang="en-US" altLang="zh-TW" b="1" dirty="0">
              <a:latin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</a:rPr>
              <a:t>    執行的方向。</a:t>
            </a:r>
            <a:endParaRPr lang="en-US" altLang="zh-TW" b="1" dirty="0">
              <a:latin typeface="標楷體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910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80449E-EDC2-4657-BEA3-BC1304F1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429768"/>
            <a:ext cx="10058400" cy="1609344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學校衛生委員會會議</a:t>
            </a: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A7EC9D8-3ECF-4CB6-AE73-7AFE0E14E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1B86955-70AE-4AC8-A19A-9B0E4093B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448" y="777503"/>
            <a:ext cx="8707272" cy="608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FA7ECE-7954-492B-90EE-F750E363A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7" y="-68285"/>
            <a:ext cx="10058400" cy="1609344"/>
          </a:xfrm>
        </p:spPr>
        <p:txBody>
          <a:bodyPr/>
          <a:lstStyle/>
          <a:p>
            <a:r>
              <a:rPr lang="zh-TW" altLang="en-US" dirty="0"/>
              <a:t>校園標語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E513253E-1A1F-4ACA-B5E1-3ED703D04A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29" y="85246"/>
            <a:ext cx="4113551" cy="54888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057B76E-51FF-4846-BE6A-6C3BC8FC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" y="1217315"/>
            <a:ext cx="4594225" cy="55778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E9D5A1C-9E61-473D-ADCD-721B8E9B68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8"/>
          <a:stretch/>
        </p:blipFill>
        <p:spPr>
          <a:xfrm>
            <a:off x="4827629" y="85246"/>
            <a:ext cx="6800657" cy="291162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F78ABDB-9120-4FAA-9AC9-0D3645582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3754" y="3150404"/>
            <a:ext cx="2580301" cy="242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8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7F5C0E-5D05-41EC-A273-6D968A6D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新竹市拒菸好棒棒比賽獲獎作品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29A7920-A5FB-46D6-80E5-11DE72BC29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54" y="0"/>
            <a:ext cx="2728265" cy="3636866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8D445E9-51A7-4D53-A372-8C1F04887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6094"/>
            <a:ext cx="6763837" cy="507402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0A26B39-9A14-4CB6-AE4D-EB8757C20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735" y="-28572"/>
            <a:ext cx="2622768" cy="349623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75ECE7AD-B75B-48C5-AF81-D1C7D13AF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837" y="3429000"/>
            <a:ext cx="2699898" cy="342900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18C40AE-D8DC-477C-BC1C-14E24E730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3735" y="3429000"/>
            <a:ext cx="2594402" cy="335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9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B68753-6788-4F6B-99DB-3B2B226D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如何維持良好的體態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858DAF7-A16A-464B-9F42-E7D232FB4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sz="4400" dirty="0"/>
              <a:t>1.</a:t>
            </a:r>
            <a:r>
              <a:rPr lang="zh-TW" altLang="en-US" sz="4400" dirty="0"/>
              <a:t>配合營養午餐吃光光活動讓學生吃得健康 </a:t>
            </a:r>
            <a:r>
              <a:rPr lang="en-US" altLang="zh-TW" sz="4400" dirty="0"/>
              <a:t>2.</a:t>
            </a:r>
            <a:r>
              <a:rPr lang="zh-TW" altLang="en-US" sz="4400" dirty="0"/>
              <a:t>配合學校快活運動，落實下課教室淨空 </a:t>
            </a:r>
            <a:br>
              <a:rPr lang="en-US" altLang="zh-TW" sz="4400" dirty="0"/>
            </a:br>
            <a:r>
              <a:rPr lang="en-US" altLang="zh-TW" sz="4400" dirty="0"/>
              <a:t>3.</a:t>
            </a:r>
            <a:r>
              <a:rPr lang="zh-TW" altLang="en-US" sz="4400" dirty="0"/>
              <a:t>配合在地特色發展食魚計畫 </a:t>
            </a:r>
            <a:br>
              <a:rPr lang="en-US" altLang="zh-TW" sz="4400" dirty="0"/>
            </a:br>
            <a:r>
              <a:rPr lang="en-US" altLang="zh-TW" sz="4400" dirty="0"/>
              <a:t>4.</a:t>
            </a:r>
            <a:r>
              <a:rPr lang="zh-TW" altLang="en-US" sz="4400" dirty="0"/>
              <a:t>配合在地舊港特色增加在地課程 </a:t>
            </a:r>
            <a:br>
              <a:rPr lang="en-US" altLang="zh-TW" sz="4400" dirty="0"/>
            </a:br>
            <a:r>
              <a:rPr lang="en-US" altLang="zh-TW" sz="4400" dirty="0"/>
              <a:t>5.</a:t>
            </a:r>
            <a:r>
              <a:rPr lang="zh-TW" altLang="en-US" sz="4400" dirty="0"/>
              <a:t>增設學校南華攀樹場，營造學生運動氣氛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04799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AA897CDE-E6A1-4E10-942B-17C508AE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4608"/>
            <a:ext cx="6714565" cy="3778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B7A0209-0727-4572-85B3-74ED6EE2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/>
              <a:t>學校活動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D5BC0AC-D9F7-4416-8055-598D34C2C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283022"/>
            <a:ext cx="6096000" cy="45749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B9B833C-ED07-4596-88DA-F6BE05284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041" y="1"/>
            <a:ext cx="5053919" cy="312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273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30267D-8074-4F64-AF92-DD4DEE604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30" y="0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入班宣導</a:t>
            </a:r>
            <a:r>
              <a:rPr lang="en-US" altLang="zh-TW" dirty="0"/>
              <a:t>-</a:t>
            </a:r>
            <a:r>
              <a:rPr lang="zh-TW" altLang="en-US" dirty="0"/>
              <a:t>配合各種課程時段宣導</a:t>
            </a:r>
            <a:br>
              <a:rPr lang="en-US" altLang="zh-TW" dirty="0"/>
            </a:br>
            <a:r>
              <a:rPr lang="zh-TW" altLang="en-US" sz="2200" dirty="0"/>
              <a:t>與健康中心護理師合作，在各班進行宣導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7CFA5400-73CA-41FD-9E1C-B94E0100F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37" y="1340224"/>
            <a:ext cx="4412877" cy="3311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E71C599-8A9F-4177-AD12-E20F89FB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255" y="930604"/>
            <a:ext cx="3450999" cy="25897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2F664C6-B37C-42E9-B034-64B9BE23CD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998" y="3729319"/>
            <a:ext cx="3548021" cy="26625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A33743A-F2EB-4E27-A0EB-024512544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771" y="3429000"/>
            <a:ext cx="4226737" cy="31718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446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AF3B3C-3147-4275-9F86-2375EC86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/>
          <a:lstStyle/>
          <a:p>
            <a:r>
              <a:rPr lang="zh-TW" altLang="en-US" dirty="0"/>
              <a:t>國泰醫院梁夢倫講師宣導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F2F979B-0933-4393-B18E-AD77014CFA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8" y="3533141"/>
            <a:ext cx="3928399" cy="29482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02884DF-224B-4688-A4EB-4C923F451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78" y="3029852"/>
            <a:ext cx="4766249" cy="35770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E85452E-E12B-415F-9238-B0568B033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427" y="1255181"/>
            <a:ext cx="4120791" cy="3092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D7F3CB2C-E268-473B-ACFA-2D393F264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75" y="0"/>
            <a:ext cx="456902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9300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B4E431-78A5-427E-9B5F-6DD52AD97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1" y="121024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zh-TW" altLang="en-US" sz="4900" dirty="0"/>
              <a:t>辦理師生宣誓，校內師生健康議題推動。</a:t>
            </a:r>
            <a:br>
              <a:rPr lang="zh-TW" altLang="en-US" sz="4400" dirty="0">
                <a:solidFill>
                  <a:srgbClr val="FF0000"/>
                </a:solidFill>
              </a:rPr>
            </a:b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9149B19-ECB3-4B13-9360-8F70C036C5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5" y="987824"/>
            <a:ext cx="5313423" cy="3261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4E691B1-2C34-4075-A306-88B1C5B55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81829"/>
            <a:ext cx="4135959" cy="2736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B1D8B98-4BB3-49DC-BEBD-AC36D4406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18547"/>
            <a:ext cx="4135959" cy="3101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4685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078A4B-166D-4805-8836-80120B5CC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食魚課程</a:t>
            </a:r>
            <a:r>
              <a:rPr lang="en-US" altLang="zh-TW" dirty="0"/>
              <a:t>-</a:t>
            </a:r>
            <a:br>
              <a:rPr lang="en-US" altLang="zh-TW" dirty="0"/>
            </a:br>
            <a:r>
              <a:rPr lang="zh-TW" altLang="en-US" sz="2200" dirty="0"/>
              <a:t>配合鄰近的南寮漁港，體會在地的文化，吃的健康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60678D3-CA5C-49C5-B0FF-B094E1D55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28" y="2380035"/>
            <a:ext cx="5546496" cy="3119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B4FA0EC-A6C6-4608-A258-AD1961712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670" y="2370416"/>
            <a:ext cx="5627179" cy="31652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67939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1B6A8E-0CEB-4F6C-A2E4-0EEEE88CA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06" y="439270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校慶宣導</a:t>
            </a:r>
            <a:br>
              <a:rPr lang="en-US" altLang="zh-TW" dirty="0"/>
            </a:b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992705C-3E3E-4145-ACEA-C46529F1E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20" y="1892706"/>
            <a:ext cx="4714080" cy="3536358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02901E3-7EB2-4B70-9458-BF8CE89A7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493" y="0"/>
            <a:ext cx="5535706" cy="55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31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FDC63A-1BB2-446D-9F3A-CCC43FFD9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9817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故事工廠</a:t>
            </a:r>
            <a:r>
              <a:rPr lang="en-US" altLang="zh-TW" dirty="0"/>
              <a:t>-</a:t>
            </a:r>
            <a:r>
              <a:rPr lang="zh-TW" altLang="en-US" dirty="0"/>
              <a:t>表演藝術課</a:t>
            </a:r>
            <a:br>
              <a:rPr lang="en-US" altLang="zh-TW" dirty="0"/>
            </a:br>
            <a:r>
              <a:rPr lang="zh-TW" altLang="en-US" sz="1800" dirty="0">
                <a:solidFill>
                  <a:schemeClr val="tx1"/>
                </a:solidFill>
              </a:rPr>
              <a:t>帶孩子走出家門，維持良好生活習慣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CF9A6B5-DE29-4192-85F7-D8C6DDE41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239" y="109817"/>
            <a:ext cx="4876800" cy="274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010B7C0-0C80-4018-BF02-2A186FE2E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44905"/>
            <a:ext cx="5578039" cy="31376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9A62FB3-C2EE-4AF6-AD8F-0CB3E9D9EA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599"/>
            <a:ext cx="6000977" cy="3989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9005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005529-13F9-46B6-9803-D6E6A703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海濱之星</a:t>
            </a:r>
            <a:r>
              <a:rPr lang="en-US" altLang="zh-TW" dirty="0"/>
              <a:t>-</a:t>
            </a:r>
            <a:r>
              <a:rPr lang="zh-TW" altLang="en-US" dirty="0"/>
              <a:t>淨灘活動</a:t>
            </a:r>
            <a:br>
              <a:rPr lang="en-US" altLang="zh-TW" dirty="0"/>
            </a:br>
            <a:r>
              <a:rPr lang="zh-TW" altLang="en-US" sz="1800" dirty="0">
                <a:solidFill>
                  <a:schemeClr val="tx1"/>
                </a:solidFill>
              </a:rPr>
              <a:t>保護環境的同時，揮灑汗水，走出室外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2914965-310D-4983-A89F-3E40E2E9D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891"/>
            <a:ext cx="6093617" cy="3428999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056815A-6086-4BBB-84C2-3A7B66F64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6093619" cy="34290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A962C82-ACF8-43FA-B8C3-4549D1E2C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429000"/>
            <a:ext cx="6096001" cy="343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53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6170A2-8391-4537-A4A7-2FE6A2CC9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6" y="0"/>
            <a:ext cx="10396882" cy="1151965"/>
          </a:xfrm>
        </p:spPr>
        <p:txBody>
          <a:bodyPr/>
          <a:lstStyle/>
          <a:p>
            <a:r>
              <a:rPr lang="zh-TW" altLang="en-US" dirty="0"/>
              <a:t>馬卡諦冰淇淋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BC04C11-C33C-4E9E-9C4D-F47198B17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0" y="1381313"/>
            <a:ext cx="6522912" cy="4892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AD4CBF6-5C8F-4248-94D5-BCB173473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8" y="132417"/>
            <a:ext cx="4442011" cy="33315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FFE4B8C-480E-4C5A-AA49-7D3D489E0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54" y="3429000"/>
            <a:ext cx="2419284" cy="3458923"/>
          </a:xfrm>
        </p:spPr>
      </p:pic>
    </p:spTree>
    <p:extLst>
      <p:ext uri="{BB962C8B-B14F-4D97-AF65-F5344CB8AC3E}">
        <p14:creationId xmlns:p14="http://schemas.microsoft.com/office/powerpoint/2010/main" val="2804449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3CF266-9A4A-4A46-9EC9-E954DEF1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/>
          <a:lstStyle/>
          <a:p>
            <a:r>
              <a:rPr lang="zh-TW" altLang="en-US" dirty="0"/>
              <a:t>南華攀樹場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30C2E31-DB2E-4296-8C92-C4C1B93E7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56" y="1499141"/>
            <a:ext cx="2841332" cy="37875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6A020F7-60DF-4B47-A4B3-C99233994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988" y="1151965"/>
            <a:ext cx="4068856" cy="54251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1829A68-4F0E-473B-9D0B-F9C69EEB9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56" y="0"/>
            <a:ext cx="4068856" cy="56339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89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915421-AD26-41C4-AD8B-4A479E7C3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54" y="309283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與家長同樂</a:t>
            </a:r>
            <a:r>
              <a:rPr lang="en-US" altLang="zh-TW" dirty="0"/>
              <a:t>-</a:t>
            </a:r>
            <a:br>
              <a:rPr lang="en-US" altLang="zh-TW" dirty="0"/>
            </a:br>
            <a:r>
              <a:rPr lang="zh-TW" altLang="en-US" sz="4000" dirty="0"/>
              <a:t>將影響力深入社區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4278264-03EB-423A-964E-FBFCE94C4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446" y="1713245"/>
            <a:ext cx="3670396" cy="48927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F7D89A9-FAD6-4E8E-BDC2-2B573922A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851" y="0"/>
            <a:ext cx="484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7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573B90-4EB7-4B53-900B-85A803C1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19" y="2294965"/>
            <a:ext cx="4155140" cy="1134035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品味藝數師</a:t>
            </a:r>
            <a:br>
              <a:rPr lang="en-US" altLang="zh-TW" dirty="0"/>
            </a:br>
            <a:r>
              <a:rPr lang="zh-TW" altLang="en-US" sz="3600" dirty="0"/>
              <a:t>茶的根源、喝的安心</a:t>
            </a:r>
            <a:endParaRPr lang="zh-TW" altLang="en-US" dirty="0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086FA311-C6F8-4F44-963C-459F43307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046" y="71718"/>
            <a:ext cx="6854623" cy="5140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563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3E97CE-8CEB-4059-8665-A1FE391DF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54" y="138953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舞動青春拒菸毒飆舞比賽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FABC703-5888-4F99-A242-27C12A213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36" y="1290918"/>
            <a:ext cx="5115859" cy="3836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EABE08C-2AE2-47DF-85A0-E0421272B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270" y="3337240"/>
            <a:ext cx="5115859" cy="33886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2BF2B28-5286-49BE-8BA6-FDAA3B8A4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209" y="11078"/>
            <a:ext cx="5683623" cy="31982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1409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D31FFE-06CC-4366-9B0E-7498A1FF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07" y="121023"/>
            <a:ext cx="10396882" cy="1151965"/>
          </a:xfrm>
        </p:spPr>
        <p:txBody>
          <a:bodyPr/>
          <a:lstStyle/>
          <a:p>
            <a:r>
              <a:rPr lang="zh-TW" altLang="en-US" dirty="0"/>
              <a:t>檢討與建議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21C3591-6FE2-48E3-9A85-9272DC30C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07" y="1312439"/>
            <a:ext cx="10396538" cy="2386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12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「反菸認知率」，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經由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88.44%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、後測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94.29%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數據</a:t>
            </a:r>
            <a:b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得知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落實宣導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，可提升學生的健康意識和行為，也可見到反菸拒檳教育推動效果，促進學生擁有健康認知。</a:t>
            </a:r>
            <a:endParaRPr lang="en-US" altLang="zh-TW" sz="1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校園二手菸暴露率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33.33%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、後測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20.00%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b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學校工程較多，向工人宣導統合學校能量盡量壓低校園二手菸暴露率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6C63E3E-041A-446F-B767-941DA2FE9DB9}"/>
              </a:ext>
            </a:extLst>
          </p:cNvPr>
          <p:cNvSpPr/>
          <p:nvPr/>
        </p:nvSpPr>
        <p:spPr>
          <a:xfrm>
            <a:off x="201707" y="3737929"/>
            <a:ext cx="84918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學生反菸拒檳的能力</a:t>
            </a:r>
            <a:r>
              <a:rPr lang="zh-TW" altLang="en-US" b="1" kern="1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測</a:t>
            </a:r>
            <a:r>
              <a:rPr lang="en-US" altLang="zh-TW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86.51%</a:t>
            </a:r>
            <a:r>
              <a:rPr lang="zh-TW" altLang="en-US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進步到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後測</a:t>
            </a:r>
            <a:r>
              <a:rPr lang="en-US" altLang="zh-TW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90.83%</a:t>
            </a:r>
            <a:br>
              <a:rPr lang="en-US" altLang="zh-TW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有進步，繼續推動和強化反菸拒檳教育，學生保持良好的健康行為習慣。</a:t>
            </a:r>
            <a:endParaRPr lang="zh-TW" altLang="zh-TW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sz="800" kern="100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73D32C-04FD-4C68-8EDA-C438F49BBEF4}"/>
              </a:ext>
            </a:extLst>
          </p:cNvPr>
          <p:cNvSpPr/>
          <p:nvPr/>
        </p:nvSpPr>
        <p:spPr>
          <a:xfrm>
            <a:off x="201707" y="4230371"/>
            <a:ext cx="73402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1200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「家人在學生面前吸菸率」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71.43%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，後測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60.00%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A8E010C-E679-4D08-9058-1E1A2BCF50C3}"/>
              </a:ext>
            </a:extLst>
          </p:cNvPr>
          <p:cNvSpPr/>
          <p:nvPr/>
        </p:nvSpPr>
        <p:spPr>
          <a:xfrm>
            <a:off x="563236" y="4784369"/>
            <a:ext cx="7768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本校家長在學生面前吸菸的比率高，希藉由多元化的活動介入，期許從學校改變家庭，進行影響周邊社區，將不良的健康生活型態逐步改變。</a:t>
            </a:r>
          </a:p>
        </p:txBody>
      </p:sp>
    </p:spTree>
    <p:extLst>
      <p:ext uri="{BB962C8B-B14F-4D97-AF65-F5344CB8AC3E}">
        <p14:creationId xmlns:p14="http://schemas.microsoft.com/office/powerpoint/2010/main" val="4045500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78252D-07F8-4A7E-819C-CDA3B0BE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6" y="112059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南寮</a:t>
            </a:r>
            <a:r>
              <a:rPr lang="en-US" altLang="zh-TW" dirty="0"/>
              <a:t>17</a:t>
            </a:r>
            <a:r>
              <a:rPr lang="zh-TW" altLang="en-US" dirty="0"/>
              <a:t>公里自行車騎行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5040782-48BE-44FE-9591-0B46D140A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309" y="1331259"/>
            <a:ext cx="5640517" cy="423134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4C3DA7D-D3C5-4E68-BDE9-701B66929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1258"/>
            <a:ext cx="5640517" cy="42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85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D07DF1-6732-41C8-8AFC-E3C1065E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396882" cy="1151965"/>
          </a:xfrm>
        </p:spPr>
        <p:txBody>
          <a:bodyPr>
            <a:normAutofit/>
          </a:bodyPr>
          <a:lstStyle/>
          <a:p>
            <a:r>
              <a:rPr lang="zh-TW" altLang="en-US" dirty="0"/>
              <a:t>戒菸小團體</a:t>
            </a:r>
            <a:r>
              <a:rPr lang="en-US" altLang="zh-TW" dirty="0"/>
              <a:t>-</a:t>
            </a:r>
            <a:r>
              <a:rPr lang="zh-TW" altLang="en-US"/>
              <a:t>端午節龍舟競賽觀賞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251F56F-E121-481C-999B-557394DB6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70" y="1151965"/>
            <a:ext cx="4350918" cy="435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2A42C82-B884-4449-BC86-4755DCB1C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47" y="1104900"/>
            <a:ext cx="4431599" cy="435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072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內容版面配置區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828693" y="2833834"/>
            <a:ext cx="8784976" cy="3816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4800" b="1" dirty="0">
                <a:solidFill>
                  <a:srgbClr val="0000FF"/>
                </a:solidFill>
              </a:rPr>
              <a:t>                </a:t>
            </a:r>
            <a:r>
              <a:rPr lang="zh-TW" altLang="en-US" sz="6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報告完畢</a:t>
            </a:r>
            <a:r>
              <a:rPr lang="en-US" altLang="zh-TW" sz="6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algn="l"/>
            <a:r>
              <a:rPr lang="zh-TW" altLang="en-US" sz="6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    謝謝聆聽</a:t>
            </a:r>
            <a:r>
              <a:rPr lang="en-US" altLang="zh-TW" sz="6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en-US" sz="6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     </a:t>
            </a:r>
            <a:endParaRPr lang="en-US" altLang="zh-TW" sz="60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4800" b="1" dirty="0">
              <a:solidFill>
                <a:srgbClr val="0000FF"/>
              </a:solidFill>
            </a:endParaRPr>
          </a:p>
          <a:p>
            <a:r>
              <a:rPr lang="zh-TW" altLang="en-US" sz="3200" b="1" dirty="0">
                <a:solidFill>
                  <a:srgbClr val="000000"/>
                </a:solidFill>
              </a:rPr>
              <a:t>        </a:t>
            </a:r>
            <a:endParaRPr lang="en-US" altLang="zh-TW" sz="3200" b="1" dirty="0">
              <a:solidFill>
                <a:srgbClr val="000000"/>
              </a:solidFill>
            </a:endParaRPr>
          </a:p>
          <a:p>
            <a:endParaRPr lang="en-US" altLang="zh-TW" sz="3200" b="1" dirty="0">
              <a:solidFill>
                <a:srgbClr val="000000"/>
              </a:solidFill>
            </a:endParaRPr>
          </a:p>
          <a:p>
            <a:r>
              <a:rPr lang="zh-TW" altLang="en-US" sz="3200" b="1" dirty="0">
                <a:solidFill>
                  <a:srgbClr val="000000"/>
                </a:solidFill>
              </a:rPr>
              <a:t>                                                  </a:t>
            </a:r>
            <a:endParaRPr lang="en-US" altLang="zh-TW" sz="32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endParaRPr lang="zh-TW" altLang="en-US" sz="4800" b="1" dirty="0">
              <a:solidFill>
                <a:srgbClr val="0000FF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A96E9A3-1280-4DAA-9840-EF32C5BC2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528" y="207742"/>
            <a:ext cx="1584176" cy="15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420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要賽事">
  <a:themeElements>
    <a:clrScheme name="主要賽事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主要賽事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主要賽事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TM04033927[[fn=主要賽事]]</Template>
  <TotalTime>205</TotalTime>
  <Words>555</Words>
  <Application>Microsoft Office PowerPoint</Application>
  <PresentationFormat>寬螢幕</PresentationFormat>
  <Paragraphs>48</Paragraphs>
  <Slides>23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8" baseType="lpstr">
      <vt:lpstr>標楷體</vt:lpstr>
      <vt:lpstr>Arial</vt:lpstr>
      <vt:lpstr>Calibri</vt:lpstr>
      <vt:lpstr>Impact</vt:lpstr>
      <vt:lpstr>主要賽事</vt:lpstr>
      <vt:lpstr>南華國中114學年度健康體位健促計畫</vt:lpstr>
      <vt:lpstr>一、學校衛生政策 1-1依照學校需求評估，制定議題計畫且納入校務發展且經校務會議通過</vt:lpstr>
      <vt:lpstr>學校衛生委員會會議</vt:lpstr>
      <vt:lpstr>校園標語</vt:lpstr>
      <vt:lpstr>新竹市拒菸好棒棒比賽獲獎作品</vt:lpstr>
      <vt:lpstr>如何維持良好的體態?</vt:lpstr>
      <vt:lpstr>學校活動</vt:lpstr>
      <vt:lpstr>入班宣導-配合各種課程時段宣導 與健康中心護理師合作，在各班進行宣導</vt:lpstr>
      <vt:lpstr>國泰醫院梁夢倫講師宣導</vt:lpstr>
      <vt:lpstr>辦理師生宣誓，校內師生健康議題推動。 </vt:lpstr>
      <vt:lpstr>食魚課程- 配合鄰近的南寮漁港，體會在地的文化，吃的健康</vt:lpstr>
      <vt:lpstr>校慶宣導 </vt:lpstr>
      <vt:lpstr>故事工廠-表演藝術課 帶孩子走出家門，維持良好生活習慣</vt:lpstr>
      <vt:lpstr>海濱之星-淨灘活動 保護環境的同時，揮灑汗水，走出室外</vt:lpstr>
      <vt:lpstr>馬卡諦冰淇淋</vt:lpstr>
      <vt:lpstr>南華攀樹場</vt:lpstr>
      <vt:lpstr>與家長同樂- 將影響力深入社區</vt:lpstr>
      <vt:lpstr>品味藝數師 茶的根源、喝的安心</vt:lpstr>
      <vt:lpstr>舞動青春拒菸毒飆舞比賽</vt:lpstr>
      <vt:lpstr>檢討與建議</vt:lpstr>
      <vt:lpstr>南寮17公里自行車騎行</vt:lpstr>
      <vt:lpstr>戒菸小團體-端午節龍舟競賽觀賞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南華國中113學年度反菸拒檳健促計畫</dc:title>
  <dc:creator>CSL01</dc:creator>
  <cp:lastModifiedBy>CSL01</cp:lastModifiedBy>
  <cp:revision>14</cp:revision>
  <dcterms:created xsi:type="dcterms:W3CDTF">2025-06-17T01:29:30Z</dcterms:created>
  <dcterms:modified xsi:type="dcterms:W3CDTF">2026-09-14T02:57:27Z</dcterms:modified>
</cp:coreProperties>
</file>