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3" r:id="rId3"/>
    <p:sldId id="278" r:id="rId4"/>
    <p:sldId id="289" r:id="rId5"/>
    <p:sldId id="292" r:id="rId6"/>
    <p:sldId id="290" r:id="rId7"/>
    <p:sldId id="291" r:id="rId8"/>
    <p:sldId id="293" r:id="rId9"/>
    <p:sldId id="294" r:id="rId10"/>
    <p:sldId id="286" r:id="rId11"/>
    <p:sldId id="285" r:id="rId12"/>
    <p:sldId id="297" r:id="rId13"/>
    <p:sldId id="295" r:id="rId14"/>
    <p:sldId id="298" r:id="rId15"/>
    <p:sldId id="299" r:id="rId16"/>
    <p:sldId id="277" r:id="rId17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CCFF"/>
    <a:srgbClr val="E40C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1565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13655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7763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1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08409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1536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0374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15130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89182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1182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41430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2661C4-2126-4F5E-8F13-74F0271C3128}" type="datetimeFigureOut">
              <a:rPr lang="zh-TW" altLang="en-US" smtClean="0"/>
              <a:t>2021/7/16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EC24D-1340-4B6D-9B35-4320A205A320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030031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Relationship Id="rId4" Type="http://schemas.microsoft.com/office/2007/relationships/hdphoto" Target="../media/hdphoto2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427356" y="629185"/>
            <a:ext cx="9144000" cy="1951463"/>
          </a:xfrm>
        </p:spPr>
        <p:txBody>
          <a:bodyPr>
            <a:normAutofit/>
          </a:bodyPr>
          <a:lstStyle/>
          <a:p>
            <a:r>
              <a:rPr lang="zh-TW" altLang="en-US" sz="4800" dirty="0" smtClean="0">
                <a:solidFill>
                  <a:srgbClr val="00B05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新竹市大庄國小</a:t>
            </a:r>
            <a:r>
              <a:rPr lang="en-US" altLang="zh-TW" dirty="0" smtClean="0">
                <a:solidFill>
                  <a:srgbClr val="00B05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/>
            </a:r>
            <a:br>
              <a:rPr lang="en-US" altLang="zh-TW" dirty="0" smtClean="0">
                <a:solidFill>
                  <a:srgbClr val="00B05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</a:br>
            <a:endParaRPr lang="zh-TW" altLang="en-US" sz="2700" dirty="0">
              <a:solidFill>
                <a:srgbClr val="00B050"/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54368" y="2548725"/>
            <a:ext cx="10930204" cy="4143683"/>
          </a:xfrm>
        </p:spPr>
        <p:txBody>
          <a:bodyPr>
            <a:normAutofit/>
          </a:bodyPr>
          <a:lstStyle/>
          <a:p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sz="5600" dirty="0" smtClean="0">
                <a:solidFill>
                  <a:srgbClr val="00B0F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  <a:cs typeface="+mj-cs"/>
              </a:rPr>
              <a:t>109</a:t>
            </a:r>
            <a:r>
              <a:rPr lang="zh-TW" altLang="en-US" sz="5600" dirty="0" smtClean="0">
                <a:solidFill>
                  <a:srgbClr val="00B0F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  <a:cs typeface="+mj-cs"/>
              </a:rPr>
              <a:t>學年度</a:t>
            </a:r>
            <a:r>
              <a:rPr lang="zh-TW" altLang="en-US" sz="5600" dirty="0">
                <a:solidFill>
                  <a:srgbClr val="7030A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健康體位</a:t>
            </a:r>
            <a:r>
              <a:rPr lang="zh-TW" altLang="en-US" sz="5600" dirty="0">
                <a:solidFill>
                  <a:srgbClr val="00B0F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議題</a:t>
            </a:r>
            <a:r>
              <a:rPr lang="zh-TW" altLang="en-US" sz="5600" dirty="0" smtClean="0">
                <a:solidFill>
                  <a:srgbClr val="00B0F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成果</a:t>
            </a:r>
            <a:r>
              <a:rPr lang="zh-TW" altLang="en-US" sz="5600" dirty="0">
                <a:solidFill>
                  <a:srgbClr val="00B0F0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</a:rPr>
              <a:t>報告</a:t>
            </a:r>
            <a:endParaRPr lang="en-US" altLang="zh-TW" sz="5600" dirty="0">
              <a:solidFill>
                <a:srgbClr val="00B0F0"/>
              </a:solidFill>
              <a:latin typeface="華康少女文字W7" panose="040F0709000000000000" pitchFamily="81" charset="-120"/>
              <a:ea typeface="華康少女文字W7" panose="040F0709000000000000" pitchFamily="81" charset="-120"/>
            </a:endParaRPr>
          </a:p>
          <a:p>
            <a:endParaRPr lang="en-US" altLang="zh-TW" sz="6500" dirty="0" smtClean="0">
              <a:solidFill>
                <a:srgbClr val="002060"/>
              </a:solidFill>
              <a:latin typeface="華康POP2體W9" panose="040B0909000000000000" pitchFamily="81" charset="-120"/>
              <a:ea typeface="華康POP2體W9" panose="040B0909000000000000" pitchFamily="81" charset="-120"/>
              <a:cs typeface="+mj-cs"/>
            </a:endParaRPr>
          </a:p>
          <a:p>
            <a:r>
              <a:rPr lang="zh-TW" altLang="en-US" sz="4600" dirty="0" smtClean="0">
                <a:solidFill>
                  <a:srgbClr val="FF99CC"/>
                </a:solidFill>
                <a:latin typeface="華康少女文字W7" panose="040F0709000000000000" pitchFamily="81" charset="-120"/>
                <a:ea typeface="華康少女文字W7" panose="040F0709000000000000" pitchFamily="81" charset="-120"/>
                <a:cs typeface="+mj-cs"/>
              </a:rPr>
              <a:t>報告人 衛生組長陳鳳如</a:t>
            </a:r>
            <a:r>
              <a:rPr lang="en-US" altLang="zh-TW" sz="4600" dirty="0">
                <a:solidFill>
                  <a:srgbClr val="FF99CC"/>
                </a:solidFill>
                <a:latin typeface="華康POP2體W9" panose="040B0909000000000000" pitchFamily="81" charset="-120"/>
                <a:ea typeface="華康POP2體W9" panose="040B0909000000000000" pitchFamily="81" charset="-120"/>
                <a:cs typeface="+mj-cs"/>
              </a:rPr>
              <a:t/>
            </a:r>
            <a:br>
              <a:rPr lang="en-US" altLang="zh-TW" sz="4600" dirty="0">
                <a:solidFill>
                  <a:srgbClr val="FF99CC"/>
                </a:solidFill>
                <a:latin typeface="華康POP2體W9" panose="040B0909000000000000" pitchFamily="81" charset="-120"/>
                <a:ea typeface="華康POP2體W9" panose="040B0909000000000000" pitchFamily="81" charset="-120"/>
                <a:cs typeface="+mj-cs"/>
              </a:rPr>
            </a:br>
            <a:endParaRPr lang="en-US" altLang="zh-TW" sz="4600" dirty="0" smtClean="0">
              <a:solidFill>
                <a:srgbClr val="FF99CC"/>
              </a:solidFill>
              <a:latin typeface="華康POP2體W9" panose="040B0909000000000000" pitchFamily="81" charset="-120"/>
              <a:ea typeface="華康POP2體W9" panose="040B0909000000000000" pitchFamily="81" charset="-120"/>
              <a:cs typeface="+mj-cs"/>
            </a:endParaRPr>
          </a:p>
          <a:p>
            <a:endParaRPr lang="en-US" altLang="zh-TW" sz="6500" dirty="0" smtClean="0">
              <a:solidFill>
                <a:srgbClr val="002060"/>
              </a:solidFill>
              <a:latin typeface="華康POP2體W9" panose="040B0909000000000000" pitchFamily="81" charset="-120"/>
              <a:ea typeface="華康POP2體W9" panose="040B0909000000000000" pitchFamily="81" charset="-120"/>
              <a:cs typeface="+mj-cs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6055" y="409379"/>
            <a:ext cx="2370601" cy="1495982"/>
          </a:xfrm>
          <a:prstGeom prst="ellipse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139" y="5130179"/>
            <a:ext cx="2048433" cy="156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8472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103121" y="3059459"/>
            <a:ext cx="9945105" cy="1571868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zh-TW" altLang="en-US" dirty="0" smtClean="0">
                <a:solidFill>
                  <a:srgbClr val="00B0F0"/>
                </a:solidFill>
                <a:latin typeface="華康POP2體W9" panose="040B0909000000000000" pitchFamily="81" charset="-120"/>
                <a:ea typeface="華康POP2體W9" panose="040B0909000000000000" pitchFamily="81" charset="-120"/>
              </a:rPr>
              <a:t>均衡吃 快樂動 體位好健康</a:t>
            </a:r>
            <a:r>
              <a:rPr lang="en-US" altLang="zh-TW" dirty="0" smtClean="0">
                <a:solidFill>
                  <a:srgbClr val="00B0F0"/>
                </a:solidFill>
                <a:latin typeface="華康POP2體W9" panose="040B0909000000000000" pitchFamily="81" charset="-120"/>
                <a:ea typeface="華康POP2體W9" panose="040B0909000000000000" pitchFamily="81" charset="-120"/>
              </a:rPr>
              <a:t/>
            </a:r>
            <a:br>
              <a:rPr lang="en-US" altLang="zh-TW" dirty="0" smtClean="0">
                <a:solidFill>
                  <a:srgbClr val="00B0F0"/>
                </a:solidFill>
                <a:latin typeface="華康POP2體W9" panose="040B0909000000000000" pitchFamily="81" charset="-120"/>
                <a:ea typeface="華康POP2體W9" panose="040B0909000000000000" pitchFamily="81" charset="-120"/>
              </a:rPr>
            </a:br>
            <a:r>
              <a:rPr lang="en-US" altLang="zh-TW" sz="4000" dirty="0" smtClean="0">
                <a:solidFill>
                  <a:srgbClr val="7030A0"/>
                </a:solidFill>
              </a:rPr>
              <a:t>1.</a:t>
            </a:r>
            <a:r>
              <a:rPr lang="zh-TW" altLang="en-US" sz="4000" dirty="0" smtClean="0">
                <a:solidFill>
                  <a:srgbClr val="7030A0"/>
                </a:solidFill>
              </a:rPr>
              <a:t>校本庄</a:t>
            </a:r>
            <a:r>
              <a:rPr lang="zh-TW" altLang="en-US" sz="4000" dirty="0">
                <a:solidFill>
                  <a:srgbClr val="7030A0"/>
                </a:solidFill>
              </a:rPr>
              <a:t>園窯啊</a:t>
            </a:r>
            <a:r>
              <a:rPr lang="zh-TW" altLang="en-US" sz="4000" dirty="0" smtClean="0">
                <a:solidFill>
                  <a:srgbClr val="7030A0"/>
                </a:solidFill>
              </a:rPr>
              <a:t>餚</a:t>
            </a:r>
            <a:r>
              <a:rPr lang="en-US" altLang="zh-TW" sz="4000" dirty="0" smtClean="0">
                <a:solidFill>
                  <a:srgbClr val="7030A0"/>
                </a:solidFill>
              </a:rPr>
              <a:t>—</a:t>
            </a:r>
            <a:r>
              <a:rPr lang="zh-TW" altLang="en-US" sz="4000" dirty="0" smtClean="0">
                <a:solidFill>
                  <a:srgbClr val="7030A0"/>
                </a:solidFill>
              </a:rPr>
              <a:t>健康飲食</a:t>
            </a:r>
            <a:r>
              <a:rPr lang="en-US" altLang="zh-TW" sz="4000" dirty="0" smtClean="0">
                <a:solidFill>
                  <a:srgbClr val="7030A0"/>
                </a:solidFill>
              </a:rPr>
              <a:t>DIY</a:t>
            </a:r>
            <a:br>
              <a:rPr lang="en-US" altLang="zh-TW" sz="4000" dirty="0" smtClean="0">
                <a:solidFill>
                  <a:srgbClr val="7030A0"/>
                </a:solidFill>
              </a:rPr>
            </a:br>
            <a:r>
              <a:rPr lang="en-US" altLang="zh-TW" sz="4000" dirty="0" smtClean="0">
                <a:solidFill>
                  <a:srgbClr val="7030A0"/>
                </a:solidFill>
              </a:rPr>
              <a:t>2.</a:t>
            </a:r>
            <a:r>
              <a:rPr lang="zh-TW" altLang="en-US" sz="4000" dirty="0" smtClean="0">
                <a:solidFill>
                  <a:srgbClr val="7030A0"/>
                </a:solidFill>
              </a:rPr>
              <a:t>晨間有氧運動</a:t>
            </a:r>
            <a:r>
              <a:rPr lang="en-US" altLang="zh-TW" sz="4000" dirty="0" smtClean="0">
                <a:solidFill>
                  <a:srgbClr val="7030A0"/>
                </a:solidFill>
              </a:rPr>
              <a:t>-</a:t>
            </a:r>
            <a:r>
              <a:rPr lang="zh-TW" altLang="en-US" sz="4000" dirty="0">
                <a:solidFill>
                  <a:srgbClr val="7030A0"/>
                </a:solidFill>
              </a:rPr>
              <a:t>疫情停課</a:t>
            </a:r>
            <a:r>
              <a:rPr lang="en-US" altLang="zh-TW" sz="4000" dirty="0" smtClean="0">
                <a:solidFill>
                  <a:srgbClr val="7030A0"/>
                </a:solidFill>
              </a:rPr>
              <a:t>-</a:t>
            </a:r>
            <a:r>
              <a:rPr lang="zh-TW" altLang="en-US" sz="4000" dirty="0" smtClean="0">
                <a:solidFill>
                  <a:srgbClr val="7030A0"/>
                </a:solidFill>
              </a:rPr>
              <a:t>還是要動起來喔</a:t>
            </a:r>
            <a:r>
              <a:rPr lang="en-US" altLang="zh-TW" sz="4000" dirty="0" smtClean="0">
                <a:solidFill>
                  <a:srgbClr val="7030A0"/>
                </a:solidFill>
              </a:rPr>
              <a:t/>
            </a:r>
            <a:br>
              <a:rPr lang="en-US" altLang="zh-TW" sz="4000" dirty="0" smtClean="0">
                <a:solidFill>
                  <a:srgbClr val="7030A0"/>
                </a:solidFill>
              </a:rPr>
            </a:br>
            <a:r>
              <a:rPr lang="en-US" altLang="zh-TW" sz="4000" dirty="0" smtClean="0">
                <a:solidFill>
                  <a:srgbClr val="7030A0"/>
                </a:solidFill>
              </a:rPr>
              <a:t>3.</a:t>
            </a:r>
            <a:r>
              <a:rPr lang="zh-TW" altLang="en-US" sz="4000" dirty="0" smtClean="0">
                <a:solidFill>
                  <a:srgbClr val="7030A0"/>
                </a:solidFill>
              </a:rPr>
              <a:t>影片欣賞</a:t>
            </a:r>
            <a:r>
              <a:rPr lang="en-US" altLang="zh-TW" sz="4000" dirty="0" smtClean="0">
                <a:solidFill>
                  <a:srgbClr val="C00000"/>
                </a:solidFill>
              </a:rPr>
              <a:t/>
            </a:r>
            <a:br>
              <a:rPr lang="en-US" altLang="zh-TW" sz="4000" dirty="0" smtClean="0">
                <a:solidFill>
                  <a:srgbClr val="C00000"/>
                </a:solidFill>
              </a:rPr>
            </a:br>
            <a:r>
              <a:rPr lang="zh-TW" altLang="en-US" sz="4000" dirty="0" smtClean="0">
                <a:solidFill>
                  <a:srgbClr val="C00000"/>
                </a:solidFill>
              </a:rPr>
              <a:t>榮獲</a:t>
            </a:r>
            <a:r>
              <a:rPr lang="en-US" altLang="zh-TW" sz="4000" dirty="0" smtClean="0">
                <a:solidFill>
                  <a:srgbClr val="C00000"/>
                </a:solidFill>
              </a:rPr>
              <a:t>:</a:t>
            </a:r>
            <a:r>
              <a:rPr lang="zh-TW" altLang="en-US" sz="4000" dirty="0" smtClean="0">
                <a:solidFill>
                  <a:srgbClr val="00B0F0"/>
                </a:solidFill>
              </a:rPr>
              <a:t>教育部國民及學前教育署</a:t>
            </a:r>
            <a:r>
              <a:rPr lang="en-US" altLang="zh-TW" sz="4000" dirty="0" smtClean="0">
                <a:solidFill>
                  <a:srgbClr val="C00000"/>
                </a:solidFill>
              </a:rPr>
              <a:t>109</a:t>
            </a:r>
            <a:r>
              <a:rPr lang="zh-TW" altLang="en-US" sz="4000" dirty="0" smtClean="0">
                <a:solidFill>
                  <a:srgbClr val="C00000"/>
                </a:solidFill>
              </a:rPr>
              <a:t>學年度健促輔導計畫 </a:t>
            </a:r>
            <a:r>
              <a:rPr lang="zh-TW" altLang="en-US" sz="4000" dirty="0" smtClean="0">
                <a:solidFill>
                  <a:srgbClr val="00B0F0"/>
                </a:solidFill>
              </a:rPr>
              <a:t>健康體位行動研究</a:t>
            </a:r>
            <a:r>
              <a:rPr lang="zh-TW" altLang="en-US" sz="4000" dirty="0" smtClean="0">
                <a:solidFill>
                  <a:srgbClr val="C00000"/>
                </a:solidFill>
              </a:rPr>
              <a:t>前後測成校評價</a:t>
            </a:r>
            <a:r>
              <a:rPr lang="en-US" altLang="zh-TW" sz="4000" dirty="0" smtClean="0">
                <a:solidFill>
                  <a:srgbClr val="C00000"/>
                </a:solidFill>
              </a:rPr>
              <a:t>-</a:t>
            </a:r>
            <a:r>
              <a:rPr lang="zh-TW" altLang="en-US" sz="4000" dirty="0" smtClean="0">
                <a:solidFill>
                  <a:srgbClr val="00B0F0"/>
                </a:solidFill>
              </a:rPr>
              <a:t>佳作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490" y="571038"/>
            <a:ext cx="2370601" cy="1495982"/>
          </a:xfrm>
          <a:prstGeom prst="ellipse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1" y="5108666"/>
            <a:ext cx="2011680" cy="1534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32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44394" y="325936"/>
            <a:ext cx="8453846" cy="1325563"/>
          </a:xfrm>
        </p:spPr>
        <p:txBody>
          <a:bodyPr/>
          <a:lstStyle/>
          <a:p>
            <a:r>
              <a:rPr lang="en-US" altLang="zh-TW" dirty="0">
                <a:solidFill>
                  <a:srgbClr val="7030A0"/>
                </a:solidFill>
              </a:rPr>
              <a:t>1.</a:t>
            </a:r>
            <a:r>
              <a:rPr lang="zh-TW" altLang="en-US" dirty="0">
                <a:solidFill>
                  <a:srgbClr val="7030A0"/>
                </a:solidFill>
              </a:rPr>
              <a:t>校本庄園窯啊餚</a:t>
            </a:r>
            <a:r>
              <a:rPr lang="en-US" altLang="zh-TW" dirty="0">
                <a:solidFill>
                  <a:srgbClr val="7030A0"/>
                </a:solidFill>
              </a:rPr>
              <a:t>—</a:t>
            </a:r>
            <a:r>
              <a:rPr lang="zh-TW" altLang="en-US" dirty="0">
                <a:solidFill>
                  <a:srgbClr val="7030A0"/>
                </a:solidFill>
              </a:rPr>
              <a:t>健康飲食</a:t>
            </a:r>
            <a:r>
              <a:rPr lang="en-US" altLang="zh-TW" dirty="0">
                <a:solidFill>
                  <a:srgbClr val="7030A0"/>
                </a:solidFill>
              </a:rPr>
              <a:t>DIY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659775" y="1538242"/>
            <a:ext cx="5262155" cy="5154166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zh-TW" altLang="zh-TW" b="1" dirty="0">
                <a:solidFill>
                  <a:srgbClr val="00B0F0"/>
                </a:solidFill>
              </a:rPr>
              <a:t>營養</a:t>
            </a:r>
            <a:r>
              <a:rPr lang="zh-TW" altLang="zh-TW" b="1" dirty="0" smtClean="0">
                <a:solidFill>
                  <a:srgbClr val="00B0F0"/>
                </a:solidFill>
              </a:rPr>
              <a:t>點心</a:t>
            </a:r>
            <a:r>
              <a:rPr lang="zh-TW" altLang="en-US" b="1" dirty="0" smtClean="0">
                <a:solidFill>
                  <a:srgbClr val="00B0F0"/>
                </a:solidFill>
              </a:rPr>
              <a:t>自己</a:t>
            </a:r>
            <a:r>
              <a:rPr lang="zh-TW" altLang="en-US" b="1" dirty="0">
                <a:solidFill>
                  <a:srgbClr val="00B0F0"/>
                </a:solidFill>
              </a:rPr>
              <a:t>做</a:t>
            </a:r>
            <a:r>
              <a:rPr lang="en-US" altLang="zh-TW" b="1" dirty="0" smtClean="0">
                <a:solidFill>
                  <a:srgbClr val="00B0F0"/>
                </a:solidFill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zh-TW" altLang="en-US" b="1" dirty="0" smtClean="0">
                <a:solidFill>
                  <a:srgbClr val="002060"/>
                </a:solidFill>
              </a:rPr>
              <a:t>教師烘培研習</a:t>
            </a:r>
            <a:endParaRPr lang="zh-TW" altLang="zh-TW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zh-TW" b="1" dirty="0" smtClean="0">
                <a:solidFill>
                  <a:srgbClr val="E40CB6"/>
                </a:solidFill>
              </a:rPr>
              <a:t>一</a:t>
            </a:r>
            <a:r>
              <a:rPr lang="zh-TW" altLang="zh-TW" b="1" dirty="0">
                <a:solidFill>
                  <a:srgbClr val="E40CB6"/>
                </a:solidFill>
              </a:rPr>
              <a:t>年級</a:t>
            </a:r>
            <a:r>
              <a:rPr lang="en-US" altLang="zh-TW" b="1" dirty="0">
                <a:solidFill>
                  <a:srgbClr val="E40CB6"/>
                </a:solidFill>
              </a:rPr>
              <a:t>:</a:t>
            </a:r>
            <a:r>
              <a:rPr lang="zh-TW" altLang="zh-TW" b="1" dirty="0">
                <a:solidFill>
                  <a:srgbClr val="E40CB6"/>
                </a:solidFill>
              </a:rPr>
              <a:t>蔬果</a:t>
            </a:r>
            <a:r>
              <a:rPr lang="zh-TW" altLang="zh-TW" b="1" dirty="0" smtClean="0">
                <a:solidFill>
                  <a:srgbClr val="E40CB6"/>
                </a:solidFill>
              </a:rPr>
              <a:t>三明治</a:t>
            </a:r>
            <a:endParaRPr lang="en-US" altLang="zh-TW" b="1" dirty="0" smtClean="0">
              <a:solidFill>
                <a:srgbClr val="E40CB6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zh-TW" b="1" dirty="0" smtClean="0">
                <a:solidFill>
                  <a:srgbClr val="E40CB6"/>
                </a:solidFill>
              </a:rPr>
              <a:t>二</a:t>
            </a:r>
            <a:r>
              <a:rPr lang="zh-TW" altLang="zh-TW" b="1" dirty="0">
                <a:solidFill>
                  <a:srgbClr val="E40CB6"/>
                </a:solidFill>
              </a:rPr>
              <a:t>年級</a:t>
            </a:r>
            <a:r>
              <a:rPr lang="en-US" altLang="zh-TW" b="1" dirty="0">
                <a:solidFill>
                  <a:srgbClr val="E40CB6"/>
                </a:solidFill>
              </a:rPr>
              <a:t>:</a:t>
            </a:r>
            <a:r>
              <a:rPr lang="zh-TW" altLang="zh-TW" b="1" dirty="0">
                <a:solidFill>
                  <a:srgbClr val="E40CB6"/>
                </a:solidFill>
              </a:rPr>
              <a:t>蔬果吐司</a:t>
            </a:r>
            <a:r>
              <a:rPr lang="zh-TW" altLang="zh-TW" b="1" dirty="0" smtClean="0">
                <a:solidFill>
                  <a:srgbClr val="E40CB6"/>
                </a:solidFill>
              </a:rPr>
              <a:t>堡</a:t>
            </a:r>
            <a:endParaRPr lang="en-US" altLang="zh-TW" b="1" dirty="0" smtClean="0">
              <a:solidFill>
                <a:srgbClr val="E40CB6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zh-TW" b="1" dirty="0" smtClean="0">
                <a:solidFill>
                  <a:srgbClr val="E40CB6"/>
                </a:solidFill>
              </a:rPr>
              <a:t>三</a:t>
            </a:r>
            <a:r>
              <a:rPr lang="zh-TW" altLang="zh-TW" b="1" dirty="0">
                <a:solidFill>
                  <a:srgbClr val="E40CB6"/>
                </a:solidFill>
              </a:rPr>
              <a:t>年級</a:t>
            </a:r>
            <a:r>
              <a:rPr lang="en-US" altLang="zh-TW" b="1" dirty="0">
                <a:solidFill>
                  <a:srgbClr val="E40CB6"/>
                </a:solidFill>
              </a:rPr>
              <a:t>:</a:t>
            </a:r>
            <a:r>
              <a:rPr lang="zh-TW" altLang="zh-TW" b="1" dirty="0">
                <a:solidFill>
                  <a:srgbClr val="E40CB6"/>
                </a:solidFill>
              </a:rPr>
              <a:t>水果</a:t>
            </a:r>
            <a:r>
              <a:rPr lang="zh-TW" altLang="zh-TW" b="1" dirty="0" smtClean="0">
                <a:solidFill>
                  <a:srgbClr val="E40CB6"/>
                </a:solidFill>
              </a:rPr>
              <a:t>派</a:t>
            </a:r>
            <a:endParaRPr lang="en-US" altLang="zh-TW" b="1" dirty="0" smtClean="0">
              <a:solidFill>
                <a:srgbClr val="E40CB6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zh-TW" b="1" dirty="0" smtClean="0">
                <a:solidFill>
                  <a:srgbClr val="E40CB6"/>
                </a:solidFill>
              </a:rPr>
              <a:t>四</a:t>
            </a:r>
            <a:r>
              <a:rPr lang="zh-TW" altLang="zh-TW" b="1" dirty="0">
                <a:solidFill>
                  <a:srgbClr val="E40CB6"/>
                </a:solidFill>
              </a:rPr>
              <a:t>年級</a:t>
            </a:r>
            <a:r>
              <a:rPr lang="en-US" altLang="zh-TW" b="1" dirty="0">
                <a:solidFill>
                  <a:srgbClr val="E40CB6"/>
                </a:solidFill>
              </a:rPr>
              <a:t>:</a:t>
            </a:r>
            <a:r>
              <a:rPr lang="zh-TW" altLang="zh-TW" b="1" dirty="0">
                <a:solidFill>
                  <a:srgbClr val="E40CB6"/>
                </a:solidFill>
              </a:rPr>
              <a:t>「葱」明</a:t>
            </a:r>
            <a:r>
              <a:rPr lang="zh-TW" altLang="zh-TW" b="1" dirty="0" smtClean="0">
                <a:solidFill>
                  <a:srgbClr val="E40CB6"/>
                </a:solidFill>
              </a:rPr>
              <a:t>料理</a:t>
            </a:r>
            <a:endParaRPr lang="en-US" altLang="zh-TW" b="1" dirty="0" smtClean="0">
              <a:solidFill>
                <a:srgbClr val="E40CB6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zh-TW" b="1" dirty="0" smtClean="0">
                <a:solidFill>
                  <a:srgbClr val="E40CB6"/>
                </a:solidFill>
              </a:rPr>
              <a:t>五</a:t>
            </a:r>
            <a:r>
              <a:rPr lang="zh-TW" altLang="zh-TW" b="1" dirty="0">
                <a:solidFill>
                  <a:srgbClr val="E40CB6"/>
                </a:solidFill>
              </a:rPr>
              <a:t>年級</a:t>
            </a:r>
            <a:r>
              <a:rPr lang="en-US" altLang="zh-TW" b="1" dirty="0">
                <a:solidFill>
                  <a:srgbClr val="E40CB6"/>
                </a:solidFill>
              </a:rPr>
              <a:t>:</a:t>
            </a:r>
            <a:r>
              <a:rPr lang="zh-TW" altLang="zh-TW" b="1" dirty="0">
                <a:solidFill>
                  <a:srgbClr val="E40CB6"/>
                </a:solidFill>
              </a:rPr>
              <a:t>蔬果鬆</a:t>
            </a:r>
            <a:r>
              <a:rPr lang="zh-TW" altLang="zh-TW" b="1" dirty="0" smtClean="0">
                <a:solidFill>
                  <a:srgbClr val="E40CB6"/>
                </a:solidFill>
              </a:rPr>
              <a:t>餅</a:t>
            </a:r>
            <a:endParaRPr lang="en-US" altLang="zh-TW" b="1" dirty="0" smtClean="0">
              <a:solidFill>
                <a:srgbClr val="E40CB6"/>
              </a:solidFill>
            </a:endParaRPr>
          </a:p>
          <a:p>
            <a:pPr>
              <a:lnSpc>
                <a:spcPct val="150000"/>
              </a:lnSpc>
            </a:pPr>
            <a:r>
              <a:rPr lang="zh-TW" altLang="zh-TW" b="1" dirty="0" smtClean="0">
                <a:solidFill>
                  <a:srgbClr val="E40CB6"/>
                </a:solidFill>
              </a:rPr>
              <a:t>六年級</a:t>
            </a:r>
            <a:r>
              <a:rPr lang="en-US" altLang="zh-TW" b="1" dirty="0">
                <a:solidFill>
                  <a:srgbClr val="E40CB6"/>
                </a:solidFill>
              </a:rPr>
              <a:t>:</a:t>
            </a:r>
            <a:r>
              <a:rPr lang="zh-TW" altLang="zh-TW" b="1" dirty="0" smtClean="0">
                <a:solidFill>
                  <a:srgbClr val="E40CB6"/>
                </a:solidFill>
              </a:rPr>
              <a:t>品</a:t>
            </a:r>
            <a:r>
              <a:rPr lang="zh-TW" altLang="en-US" b="1" dirty="0" smtClean="0">
                <a:solidFill>
                  <a:srgbClr val="E40CB6"/>
                </a:solidFill>
              </a:rPr>
              <a:t>茶</a:t>
            </a:r>
            <a:r>
              <a:rPr lang="en-US" altLang="zh-TW" b="1" dirty="0" smtClean="0">
                <a:solidFill>
                  <a:srgbClr val="E40CB6"/>
                </a:solidFill>
              </a:rPr>
              <a:t>-</a:t>
            </a:r>
            <a:r>
              <a:rPr lang="zh-TW" altLang="en-US" b="1" dirty="0" smtClean="0">
                <a:solidFill>
                  <a:srgbClr val="E40CB6"/>
                </a:solidFill>
              </a:rPr>
              <a:t>無糖茶的甘醇香</a:t>
            </a:r>
            <a:endParaRPr lang="en-US" altLang="zh-TW" b="1" dirty="0" smtClean="0">
              <a:solidFill>
                <a:srgbClr val="E40CB6"/>
              </a:solidFill>
            </a:endParaRPr>
          </a:p>
          <a:p>
            <a:endParaRPr lang="zh-TW" altLang="en-US" b="1" dirty="0">
              <a:solidFill>
                <a:srgbClr val="E40CB6"/>
              </a:solidFill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92" y="4825508"/>
            <a:ext cx="2447925" cy="186690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1135" y="1351069"/>
            <a:ext cx="2370601" cy="149598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11528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786" y="516348"/>
            <a:ext cx="8831576" cy="5316583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1692" y="3174639"/>
            <a:ext cx="4814259" cy="353967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3520" y="327302"/>
            <a:ext cx="2191470" cy="1671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30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551" y="494014"/>
            <a:ext cx="8210585" cy="6167171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3844" y="275050"/>
            <a:ext cx="1831775" cy="1396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9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660" y="482894"/>
            <a:ext cx="10244199" cy="589178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332" y="1346203"/>
            <a:ext cx="1866032" cy="142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825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0987" y="374792"/>
            <a:ext cx="7253521" cy="6182763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917" y="374792"/>
            <a:ext cx="2105828" cy="160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142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9142" y="377530"/>
            <a:ext cx="7980105" cy="6336777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9486" y="275050"/>
            <a:ext cx="1746133" cy="1331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88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1733" y="232328"/>
            <a:ext cx="5049903" cy="6625672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9695" y="384417"/>
            <a:ext cx="2370601" cy="149598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358266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t="2257"/>
          <a:stretch/>
        </p:blipFill>
        <p:spPr>
          <a:xfrm>
            <a:off x="483324" y="307795"/>
            <a:ext cx="7850779" cy="6399164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5650" y="1024616"/>
            <a:ext cx="3783396" cy="5682343"/>
          </a:xfrm>
          <a:prstGeom prst="rect">
            <a:avLst/>
          </a:prstGeo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8440347" y="322579"/>
            <a:ext cx="3568699" cy="5492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dirty="0" smtClean="0">
                <a:solidFill>
                  <a:srgbClr val="7030A0"/>
                </a:solidFill>
              </a:rPr>
              <a:t>與家人一起做點心</a:t>
            </a:r>
            <a:r>
              <a:rPr lang="en-US" altLang="zh-TW" sz="2800" dirty="0" smtClean="0">
                <a:solidFill>
                  <a:srgbClr val="7030A0"/>
                </a:solidFill>
              </a:rPr>
              <a:t/>
            </a:r>
            <a:br>
              <a:rPr lang="en-US" altLang="zh-TW" sz="2800" dirty="0" smtClean="0">
                <a:solidFill>
                  <a:srgbClr val="7030A0"/>
                </a:solidFill>
              </a:rPr>
            </a:br>
            <a:endParaRPr lang="zh-TW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59848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308" y="248989"/>
            <a:ext cx="6773829" cy="643641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136" y="920154"/>
            <a:ext cx="4226560" cy="2377440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2767" y="3968759"/>
            <a:ext cx="4393297" cy="2484292"/>
          </a:xfrm>
          <a:prstGeom prst="rect">
            <a:avLst/>
          </a:prstGeom>
        </p:spPr>
      </p:pic>
      <p:sp>
        <p:nvSpPr>
          <p:cNvPr id="6" name="標題 1"/>
          <p:cNvSpPr txBox="1">
            <a:spLocks/>
          </p:cNvSpPr>
          <p:nvPr/>
        </p:nvSpPr>
        <p:spPr>
          <a:xfrm>
            <a:off x="7885065" y="343098"/>
            <a:ext cx="3568699" cy="5492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dirty="0" smtClean="0">
                <a:solidFill>
                  <a:srgbClr val="7030A0"/>
                </a:solidFill>
              </a:rPr>
              <a:t>做鬆餅給師長品嚐</a:t>
            </a:r>
            <a:r>
              <a:rPr lang="en-US" altLang="zh-TW" sz="2800" dirty="0" smtClean="0">
                <a:solidFill>
                  <a:srgbClr val="7030A0"/>
                </a:solidFill>
              </a:rPr>
              <a:t/>
            </a:r>
            <a:br>
              <a:rPr lang="en-US" altLang="zh-TW" sz="2800" dirty="0" smtClean="0">
                <a:solidFill>
                  <a:srgbClr val="7030A0"/>
                </a:solidFill>
              </a:rPr>
            </a:br>
            <a:endParaRPr lang="zh-TW" altLang="en-US" sz="2800" dirty="0"/>
          </a:p>
        </p:txBody>
      </p:sp>
      <p:sp>
        <p:nvSpPr>
          <p:cNvPr id="7" name="標題 1"/>
          <p:cNvSpPr txBox="1">
            <a:spLocks/>
          </p:cNvSpPr>
          <p:nvPr/>
        </p:nvSpPr>
        <p:spPr>
          <a:xfrm>
            <a:off x="7770131" y="3504033"/>
            <a:ext cx="4095933" cy="5492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2800" dirty="0" smtClean="0">
                <a:solidFill>
                  <a:srgbClr val="7030A0"/>
                </a:solidFill>
              </a:rPr>
              <a:t>泡一壺茶與老師共享</a:t>
            </a:r>
            <a:r>
              <a:rPr lang="en-US" altLang="zh-TW" sz="3200" dirty="0" smtClean="0">
                <a:solidFill>
                  <a:srgbClr val="7030A0"/>
                </a:solidFill>
              </a:rPr>
              <a:t/>
            </a:r>
            <a:br>
              <a:rPr lang="en-US" altLang="zh-TW" sz="3200" dirty="0" smtClean="0">
                <a:solidFill>
                  <a:srgbClr val="7030A0"/>
                </a:solidFill>
              </a:rPr>
            </a:br>
            <a:endParaRPr lang="zh-TW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52523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/>
          <a:srcRect b="4099"/>
          <a:stretch/>
        </p:blipFill>
        <p:spPr>
          <a:xfrm>
            <a:off x="1009756" y="1185389"/>
            <a:ext cx="3481562" cy="262013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5921" y="2068159"/>
            <a:ext cx="6177280" cy="3474720"/>
          </a:xfrm>
          <a:prstGeom prst="rect">
            <a:avLst/>
          </a:prstGeom>
        </p:spPr>
      </p:pic>
      <p:sp>
        <p:nvSpPr>
          <p:cNvPr id="5" name="標題 1"/>
          <p:cNvSpPr txBox="1">
            <a:spLocks/>
          </p:cNvSpPr>
          <p:nvPr/>
        </p:nvSpPr>
        <p:spPr>
          <a:xfrm>
            <a:off x="-422506" y="216743"/>
            <a:ext cx="6063343" cy="5492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TW" altLang="en-US" sz="2800" dirty="0" smtClean="0">
                <a:solidFill>
                  <a:srgbClr val="7030A0"/>
                </a:solidFill>
              </a:rPr>
              <a:t>母親節感恩活動</a:t>
            </a:r>
            <a:endParaRPr lang="en-US" altLang="zh-TW" sz="2800" dirty="0" smtClean="0">
              <a:solidFill>
                <a:srgbClr val="7030A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TW" altLang="en-US" sz="2800" dirty="0" smtClean="0">
                <a:solidFill>
                  <a:srgbClr val="7030A0"/>
                </a:solidFill>
              </a:rPr>
              <a:t>營養點心成果播</a:t>
            </a:r>
            <a:r>
              <a:rPr lang="zh-TW" altLang="en-US" sz="2800" dirty="0">
                <a:solidFill>
                  <a:srgbClr val="7030A0"/>
                </a:solidFill>
              </a:rPr>
              <a:t>放</a:t>
            </a:r>
            <a:r>
              <a:rPr lang="en-US" altLang="zh-TW" sz="2800" dirty="0" smtClean="0">
                <a:solidFill>
                  <a:srgbClr val="7030A0"/>
                </a:solidFill>
              </a:rPr>
              <a:t/>
            </a:r>
            <a:br>
              <a:rPr lang="en-US" altLang="zh-TW" sz="2800" dirty="0" smtClean="0">
                <a:solidFill>
                  <a:srgbClr val="7030A0"/>
                </a:solidFill>
              </a:rPr>
            </a:br>
            <a:endParaRPr lang="zh-TW" altLang="en-US" sz="2800" dirty="0"/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6106060" y="1386638"/>
            <a:ext cx="5427717" cy="5492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en-US" sz="3200" dirty="0" smtClean="0">
                <a:solidFill>
                  <a:srgbClr val="7030A0"/>
                </a:solidFill>
              </a:rPr>
              <a:t>母親節感恩活動</a:t>
            </a:r>
            <a:r>
              <a:rPr lang="en-US" altLang="zh-TW" sz="3200" dirty="0" smtClean="0">
                <a:solidFill>
                  <a:srgbClr val="7030A0"/>
                </a:solidFill>
              </a:rPr>
              <a:t>--</a:t>
            </a:r>
            <a:r>
              <a:rPr lang="zh-TW" altLang="en-US" sz="3200" dirty="0" smtClean="0">
                <a:solidFill>
                  <a:srgbClr val="7030A0"/>
                </a:solidFill>
              </a:rPr>
              <a:t>奉茶</a:t>
            </a:r>
            <a:r>
              <a:rPr lang="en-US" altLang="zh-TW" sz="3200" dirty="0" smtClean="0">
                <a:solidFill>
                  <a:srgbClr val="7030A0"/>
                </a:solidFill>
              </a:rPr>
              <a:t/>
            </a:r>
            <a:br>
              <a:rPr lang="en-US" altLang="zh-TW" sz="3200" dirty="0" smtClean="0">
                <a:solidFill>
                  <a:srgbClr val="7030A0"/>
                </a:solidFill>
              </a:rPr>
            </a:br>
            <a:endParaRPr lang="zh-TW" altLang="en-US" sz="3200" dirty="0"/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9756" y="3998068"/>
            <a:ext cx="3436726" cy="2577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939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>
                <a:solidFill>
                  <a:srgbClr val="7030A0"/>
                </a:solidFill>
              </a:rPr>
              <a:t>2.</a:t>
            </a:r>
            <a:r>
              <a:rPr lang="zh-TW" altLang="en-US" dirty="0">
                <a:solidFill>
                  <a:srgbClr val="7030A0"/>
                </a:solidFill>
              </a:rPr>
              <a:t>晨間有氧運動</a:t>
            </a:r>
            <a:r>
              <a:rPr lang="en-US" altLang="zh-TW" dirty="0">
                <a:solidFill>
                  <a:srgbClr val="7030A0"/>
                </a:solidFill>
              </a:rPr>
              <a:t>-</a:t>
            </a:r>
            <a:r>
              <a:rPr lang="zh-TW" altLang="en-US" dirty="0">
                <a:solidFill>
                  <a:srgbClr val="7030A0"/>
                </a:solidFill>
              </a:rPr>
              <a:t>疫情停課</a:t>
            </a:r>
            <a:r>
              <a:rPr lang="en-US" altLang="zh-TW" dirty="0">
                <a:solidFill>
                  <a:srgbClr val="7030A0"/>
                </a:solidFill>
              </a:rPr>
              <a:t>-</a:t>
            </a:r>
            <a:r>
              <a:rPr lang="zh-TW" altLang="en-US" dirty="0">
                <a:solidFill>
                  <a:srgbClr val="7030A0"/>
                </a:solidFill>
              </a:rPr>
              <a:t>還是要動起來喔</a:t>
            </a:r>
            <a:r>
              <a:rPr lang="en-US" altLang="zh-TW" dirty="0">
                <a:solidFill>
                  <a:srgbClr val="7030A0"/>
                </a:solidFill>
              </a:rPr>
              <a:t/>
            </a:r>
            <a:br>
              <a:rPr lang="en-US" altLang="zh-TW" dirty="0">
                <a:solidFill>
                  <a:srgbClr val="7030A0"/>
                </a:solidFill>
              </a:rPr>
            </a:br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50" y="1501592"/>
            <a:ext cx="11372952" cy="43244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005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07571" y="61331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altLang="zh-TW" dirty="0">
                <a:solidFill>
                  <a:srgbClr val="7030A0"/>
                </a:solidFill>
              </a:rPr>
              <a:t>3.</a:t>
            </a:r>
            <a:r>
              <a:rPr lang="zh-TW" altLang="en-US" dirty="0">
                <a:solidFill>
                  <a:srgbClr val="7030A0"/>
                </a:solidFill>
              </a:rPr>
              <a:t>影片欣賞</a:t>
            </a:r>
            <a:r>
              <a:rPr lang="en-US" altLang="zh-TW" dirty="0">
                <a:solidFill>
                  <a:srgbClr val="C00000"/>
                </a:solidFill>
              </a:rPr>
              <a:t/>
            </a:r>
            <a:br>
              <a:rPr lang="en-US" altLang="zh-TW" dirty="0">
                <a:solidFill>
                  <a:srgbClr val="C00000"/>
                </a:solidFill>
              </a:rPr>
            </a:br>
            <a:r>
              <a:rPr lang="zh-TW" altLang="en-US" dirty="0" smtClean="0"/>
              <a:t>停課不停學  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就是要運動</a:t>
            </a:r>
            <a:endParaRPr lang="zh-TW" altLang="en-US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4753" y="442900"/>
            <a:ext cx="2370601" cy="1495982"/>
          </a:xfrm>
          <a:prstGeom prst="ellipse">
            <a:avLst/>
          </a:prstGeom>
        </p:spPr>
      </p:pic>
      <p:pic>
        <p:nvPicPr>
          <p:cNvPr id="6" name="內容版面配置區 5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6226" t="5177" r="4784"/>
          <a:stretch/>
        </p:blipFill>
        <p:spPr>
          <a:xfrm>
            <a:off x="3875313" y="1084217"/>
            <a:ext cx="4524104" cy="4961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471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2666" y="674074"/>
            <a:ext cx="8534636" cy="5622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647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47077" y="1657520"/>
            <a:ext cx="7897813" cy="3239646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zh-TW" altLang="en-US" sz="6000" dirty="0" smtClean="0">
                <a:solidFill>
                  <a:srgbClr val="00B0F0"/>
                </a:solidFill>
              </a:rPr>
              <a:t>     </a:t>
            </a:r>
            <a:r>
              <a:rPr lang="zh-TW" altLang="en-US" sz="6000" dirty="0" smtClean="0">
                <a:solidFill>
                  <a:srgbClr val="E40CB6"/>
                </a:solidFill>
                <a:latin typeface="華康漆隸體W5" panose="040B0509000000000000" pitchFamily="81" charset="-120"/>
                <a:ea typeface="華康漆隸體W5" panose="040B0509000000000000" pitchFamily="81" charset="-120"/>
              </a:rPr>
              <a:t>報告完畢    </a:t>
            </a:r>
            <a:r>
              <a:rPr lang="en-US" altLang="zh-TW" sz="6000" dirty="0" smtClean="0">
                <a:solidFill>
                  <a:srgbClr val="E40CB6"/>
                </a:solidFill>
                <a:latin typeface="華康漆隸體W5" panose="040B0509000000000000" pitchFamily="81" charset="-120"/>
                <a:ea typeface="華康漆隸體W5" panose="040B0509000000000000" pitchFamily="81" charset="-120"/>
              </a:rPr>
              <a:t/>
            </a:r>
            <a:br>
              <a:rPr lang="en-US" altLang="zh-TW" sz="6000" dirty="0" smtClean="0">
                <a:solidFill>
                  <a:srgbClr val="E40CB6"/>
                </a:solidFill>
                <a:latin typeface="華康漆隸體W5" panose="040B0509000000000000" pitchFamily="81" charset="-120"/>
                <a:ea typeface="華康漆隸體W5" panose="040B0509000000000000" pitchFamily="81" charset="-120"/>
              </a:rPr>
            </a:br>
            <a:r>
              <a:rPr lang="zh-TW" altLang="en-US" sz="6000" dirty="0" smtClean="0">
                <a:solidFill>
                  <a:srgbClr val="E40CB6"/>
                </a:solidFill>
                <a:latin typeface="華康漆隸體W5" panose="040B0509000000000000" pitchFamily="81" charset="-120"/>
                <a:ea typeface="華康漆隸體W5" panose="040B0509000000000000" pitchFamily="81" charset="-120"/>
              </a:rPr>
              <a:t>   謝謝大家</a:t>
            </a:r>
            <a:r>
              <a:rPr lang="en-US" altLang="zh-TW" sz="6000" dirty="0" smtClean="0">
                <a:solidFill>
                  <a:srgbClr val="E40CB6"/>
                </a:solidFill>
                <a:latin typeface="華康漆隸體W5" panose="040B0509000000000000" pitchFamily="81" charset="-120"/>
                <a:ea typeface="華康漆隸體W5" panose="040B0509000000000000" pitchFamily="81" charset="-120"/>
              </a:rPr>
              <a:t/>
            </a:r>
            <a:br>
              <a:rPr lang="en-US" altLang="zh-TW" sz="6000" dirty="0" smtClean="0">
                <a:solidFill>
                  <a:srgbClr val="E40CB6"/>
                </a:solidFill>
                <a:latin typeface="華康漆隸體W5" panose="040B0509000000000000" pitchFamily="81" charset="-120"/>
                <a:ea typeface="華康漆隸體W5" panose="040B0509000000000000" pitchFamily="81" charset="-120"/>
              </a:rPr>
            </a:br>
            <a:r>
              <a:rPr lang="zh-TW" altLang="en-US" sz="6000" dirty="0" smtClean="0">
                <a:solidFill>
                  <a:srgbClr val="E40CB6"/>
                </a:solidFill>
                <a:latin typeface="華康漆隸體W5" panose="040B0509000000000000" pitchFamily="81" charset="-120"/>
                <a:ea typeface="華康漆隸體W5" panose="040B0509000000000000" pitchFamily="81" charset="-120"/>
              </a:rPr>
              <a:t>   祝大家暑假快樂</a:t>
            </a:r>
            <a:endParaRPr lang="zh-TW" altLang="en-US" sz="6000" dirty="0">
              <a:solidFill>
                <a:srgbClr val="E40CB6"/>
              </a:solidFill>
              <a:latin typeface="華康漆隸體W5" panose="040B0509000000000000" pitchFamily="81" charset="-120"/>
              <a:ea typeface="華康漆隸體W5" panose="040B0509000000000000" pitchFamily="81" charset="-120"/>
            </a:endParaRPr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6372" y="465084"/>
            <a:ext cx="2370601" cy="1495982"/>
          </a:xfrm>
          <a:prstGeom prst="ellipse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85" y="4745037"/>
            <a:ext cx="23812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393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389</TotalTime>
  <Words>128</Words>
  <Application>Microsoft Office PowerPoint</Application>
  <PresentationFormat>寬螢幕</PresentationFormat>
  <Paragraphs>23</Paragraphs>
  <Slides>16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24" baseType="lpstr">
      <vt:lpstr>華康POP2體W9</vt:lpstr>
      <vt:lpstr>華康少女文字W7</vt:lpstr>
      <vt:lpstr>華康漆隸體W5</vt:lpstr>
      <vt:lpstr>新細明體</vt:lpstr>
      <vt:lpstr>Arial</vt:lpstr>
      <vt:lpstr>Calibri</vt:lpstr>
      <vt:lpstr>Calibri Light</vt:lpstr>
      <vt:lpstr>Office 佈景主題</vt:lpstr>
      <vt:lpstr>新竹市大庄國小 </vt:lpstr>
      <vt:lpstr>均衡吃 快樂動 體位好健康 1.校本庄園窯啊餚—健康飲食DIY 2.晨間有氧運動-疫情停課-還是要動起來喔 3.影片欣賞 榮獲:教育部國民及學前教育署109學年度健促輔導計畫 健康體位行動研究前後測成校評價-佳作 </vt:lpstr>
      <vt:lpstr>1.校本庄園窯啊餚—健康飲食DIY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2.晨間有氧運動-疫情停課-還是要動起來喔 </vt:lpstr>
      <vt:lpstr>3.影片欣賞 停課不停學   就是要運動</vt:lpstr>
      <vt:lpstr>PowerPoint 簡報</vt:lpstr>
      <vt:lpstr>     報告完畢        謝謝大家    祝大家暑假快樂</vt:lpstr>
    </vt:vector>
  </TitlesOfParts>
  <Company>LJSH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新竹市大庄國民小學 </dc:title>
  <dc:creator>User</dc:creator>
  <cp:lastModifiedBy>User</cp:lastModifiedBy>
  <cp:revision>38</cp:revision>
  <dcterms:created xsi:type="dcterms:W3CDTF">2021-06-30T08:00:02Z</dcterms:created>
  <dcterms:modified xsi:type="dcterms:W3CDTF">2021-07-16T05:24:28Z</dcterms:modified>
</cp:coreProperties>
</file>