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40" y="9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16000" y="321733"/>
            <a:ext cx="10109200" cy="1642534"/>
          </a:xfrm>
        </p:spPr>
        <p:txBody>
          <a:bodyPr>
            <a:noAutofit/>
          </a:bodyPr>
          <a:lstStyle/>
          <a:p>
            <a:pPr algn="ctr"/>
            <a:r>
              <a:rPr lang="zh-TW" altLang="zh-TW" sz="5400" b="1" dirty="0">
                <a:solidFill>
                  <a:schemeClr val="tx1"/>
                </a:solidFill>
              </a:rPr>
              <a:t>新竹市富禮</a:t>
            </a:r>
            <a:r>
              <a:rPr lang="zh-TW" altLang="zh-TW" sz="5400" b="1" dirty="0" smtClean="0">
                <a:solidFill>
                  <a:schemeClr val="tx1"/>
                </a:solidFill>
              </a:rPr>
              <a:t>國中</a:t>
            </a:r>
            <a:r>
              <a:rPr lang="en-US" altLang="zh-TW" sz="5400" b="1" dirty="0" smtClean="0">
                <a:solidFill>
                  <a:schemeClr val="tx1"/>
                </a:solidFill>
              </a:rPr>
              <a:t/>
            </a:r>
            <a:br>
              <a:rPr lang="en-US" altLang="zh-TW" sz="5400" b="1" dirty="0" smtClean="0">
                <a:solidFill>
                  <a:schemeClr val="tx1"/>
                </a:solidFill>
              </a:rPr>
            </a:br>
            <a:r>
              <a:rPr lang="en-US" altLang="zh-TW" sz="5400" b="1" dirty="0" smtClean="0">
                <a:solidFill>
                  <a:schemeClr val="tx1"/>
                </a:solidFill>
              </a:rPr>
              <a:t>108</a:t>
            </a:r>
            <a:r>
              <a:rPr lang="zh-TW" altLang="zh-TW" sz="5400" b="1" dirty="0">
                <a:solidFill>
                  <a:schemeClr val="tx1"/>
                </a:solidFill>
              </a:rPr>
              <a:t>學年度健康促進</a:t>
            </a:r>
            <a:r>
              <a:rPr lang="zh-TW" altLang="zh-TW" sz="5400" b="1" dirty="0" smtClean="0">
                <a:solidFill>
                  <a:schemeClr val="tx1"/>
                </a:solidFill>
              </a:rPr>
              <a:t>計畫</a:t>
            </a:r>
            <a:r>
              <a:rPr lang="en-US" altLang="zh-TW" sz="4400" b="1" dirty="0" smtClean="0">
                <a:solidFill>
                  <a:srgbClr val="0070C0"/>
                </a:solidFill>
              </a:rPr>
              <a:t/>
            </a:r>
            <a:br>
              <a:rPr lang="en-US" altLang="zh-TW" sz="4400" b="1" dirty="0" smtClean="0">
                <a:solidFill>
                  <a:srgbClr val="0070C0"/>
                </a:solidFill>
              </a:rPr>
            </a:br>
            <a:r>
              <a:rPr lang="zh-TW" altLang="zh-TW" sz="4000" dirty="0"/>
              <a:t/>
            </a:r>
            <a:br>
              <a:rPr lang="zh-TW" altLang="zh-TW" sz="4000" dirty="0"/>
            </a:br>
            <a:r>
              <a:rPr lang="zh-TW" altLang="zh-TW" sz="4000" dirty="0"/>
              <a:t/>
            </a:r>
            <a:br>
              <a:rPr lang="zh-TW" altLang="zh-TW" sz="4000" dirty="0"/>
            </a:b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8714" y="2088242"/>
            <a:ext cx="10363200" cy="445346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altLang="zh-TW" sz="86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TW" altLang="zh-TW" sz="8600" b="1" dirty="0" smtClean="0">
                <a:solidFill>
                  <a:srgbClr val="0070C0"/>
                </a:solidFill>
              </a:rPr>
              <a:t>行動</a:t>
            </a:r>
            <a:r>
              <a:rPr lang="zh-TW" altLang="zh-TW" sz="8600" b="1" dirty="0">
                <a:solidFill>
                  <a:srgbClr val="0070C0"/>
                </a:solidFill>
              </a:rPr>
              <a:t>研究</a:t>
            </a:r>
            <a:r>
              <a:rPr lang="en-US" altLang="zh-TW" sz="8600" b="1" dirty="0">
                <a:solidFill>
                  <a:srgbClr val="0070C0"/>
                </a:solidFill>
              </a:rPr>
              <a:t>: </a:t>
            </a:r>
            <a:r>
              <a:rPr lang="zh-TW" altLang="zh-TW" sz="8600" b="1" dirty="0">
                <a:solidFill>
                  <a:srgbClr val="0070C0"/>
                </a:solidFill>
              </a:rPr>
              <a:t>反菸</a:t>
            </a:r>
            <a:r>
              <a:rPr lang="zh-TW" altLang="zh-TW" sz="8600" b="1" dirty="0" smtClean="0">
                <a:solidFill>
                  <a:srgbClr val="0070C0"/>
                </a:solidFill>
              </a:rPr>
              <a:t>拒檳</a:t>
            </a:r>
            <a:endParaRPr lang="en-US" altLang="zh-TW" sz="8600" b="1" dirty="0" smtClean="0">
              <a:solidFill>
                <a:srgbClr val="0070C0"/>
              </a:solidFill>
            </a:endParaRPr>
          </a:p>
          <a:p>
            <a:pPr algn="just"/>
            <a:endParaRPr lang="en-US" altLang="zh-TW" dirty="0" smtClean="0"/>
          </a:p>
          <a:p>
            <a:pPr algn="just"/>
            <a:endParaRPr lang="en-US" altLang="zh-TW" dirty="0" smtClean="0"/>
          </a:p>
          <a:p>
            <a:pPr algn="just"/>
            <a:endParaRPr lang="en-US" altLang="zh-TW" dirty="0" smtClean="0"/>
          </a:p>
          <a:p>
            <a:pPr algn="just"/>
            <a:r>
              <a:rPr lang="zh-TW" altLang="zh-TW" sz="2400" dirty="0" smtClean="0"/>
              <a:t>研究</a:t>
            </a:r>
            <a:r>
              <a:rPr lang="zh-TW" altLang="zh-TW" sz="2400" dirty="0"/>
              <a:t>機構：新竹市富禮國中</a:t>
            </a:r>
          </a:p>
          <a:p>
            <a:pPr algn="just"/>
            <a:r>
              <a:rPr lang="zh-TW" altLang="zh-TW" sz="2400" dirty="0" smtClean="0"/>
              <a:t>研究人員</a:t>
            </a:r>
            <a:r>
              <a:rPr lang="zh-TW" altLang="zh-TW" sz="2400" dirty="0"/>
              <a:t>：張鳳玲主任、沈學範組長</a:t>
            </a:r>
            <a:r>
              <a:rPr lang="zh-TW" altLang="zh-TW" sz="2400" dirty="0" smtClean="0"/>
              <a:t>、陳淑雯</a:t>
            </a:r>
            <a:r>
              <a:rPr lang="zh-TW" altLang="zh-TW" sz="2400" dirty="0"/>
              <a:t>護理師</a:t>
            </a:r>
          </a:p>
          <a:p>
            <a:pPr algn="just"/>
            <a:r>
              <a:rPr lang="zh-TW" altLang="zh-TW" sz="2400" dirty="0"/>
              <a:t>指導者：元培醫大 汪惠芬</a:t>
            </a:r>
            <a:r>
              <a:rPr lang="zh-TW" altLang="zh-TW" sz="2400" dirty="0" smtClean="0"/>
              <a:t>教授</a:t>
            </a:r>
            <a:endParaRPr lang="en-US" altLang="zh-TW" sz="2400" dirty="0" smtClean="0"/>
          </a:p>
          <a:p>
            <a:pPr algn="just"/>
            <a:r>
              <a:rPr lang="zh-TW" altLang="zh-TW" sz="2400" dirty="0"/>
              <a:t>中華民國</a:t>
            </a:r>
            <a:r>
              <a:rPr lang="en-US" altLang="zh-TW" sz="2400" dirty="0"/>
              <a:t>109</a:t>
            </a:r>
            <a:r>
              <a:rPr lang="zh-TW" altLang="zh-TW" sz="2400" dirty="0"/>
              <a:t>年</a:t>
            </a:r>
            <a:r>
              <a:rPr lang="en-US" altLang="zh-TW" sz="2400" dirty="0"/>
              <a:t>7</a:t>
            </a:r>
            <a:r>
              <a:rPr lang="zh-TW" altLang="zh-TW" sz="2400" dirty="0"/>
              <a:t>月</a:t>
            </a:r>
            <a:r>
              <a:rPr lang="en-US" altLang="zh-TW" sz="2400" dirty="0"/>
              <a:t>10</a:t>
            </a:r>
            <a:r>
              <a:rPr lang="zh-TW" altLang="zh-TW" sz="2400" dirty="0" smtClean="0"/>
              <a:t>日</a:t>
            </a:r>
            <a:r>
              <a:rPr lang="zh-TW" altLang="en-US" sz="2400" dirty="0" smtClean="0"/>
              <a:t>                                                           演講者</a:t>
            </a:r>
            <a:r>
              <a:rPr lang="en-US" altLang="zh-TW" sz="2400" dirty="0" smtClean="0"/>
              <a:t>:</a:t>
            </a:r>
            <a:r>
              <a:rPr lang="zh-TW" altLang="en-US" sz="2400" smtClean="0"/>
              <a:t>彭淑華主任</a:t>
            </a:r>
            <a:endParaRPr lang="zh-TW" altLang="zh-TW" sz="2400" dirty="0"/>
          </a:p>
          <a:p>
            <a:pPr algn="just"/>
            <a:endParaRPr lang="zh-TW" altLang="zh-TW" dirty="0"/>
          </a:p>
          <a:p>
            <a:pPr algn="ctr"/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883331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6666" y="254000"/>
            <a:ext cx="9008533" cy="64346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0070C0"/>
                </a:solidFill>
              </a:rPr>
              <a:t>(</a:t>
            </a:r>
            <a:r>
              <a:rPr lang="zh-TW" altLang="zh-TW" dirty="0">
                <a:solidFill>
                  <a:srgbClr val="0070C0"/>
                </a:solidFill>
              </a:rPr>
              <a:t>二</a:t>
            </a:r>
            <a:r>
              <a:rPr lang="en-US" altLang="zh-TW" dirty="0">
                <a:solidFill>
                  <a:srgbClr val="0070C0"/>
                </a:solidFill>
              </a:rPr>
              <a:t>)</a:t>
            </a:r>
            <a:r>
              <a:rPr lang="zh-TW" altLang="zh-TW" dirty="0">
                <a:solidFill>
                  <a:srgbClr val="0070C0"/>
                </a:solidFill>
              </a:rPr>
              <a:t>擬定策略與執行內容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graphicFrame>
        <p:nvGraphicFramePr>
          <p:cNvPr id="17" name="物件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620701"/>
              </p:ext>
            </p:extLst>
          </p:nvPr>
        </p:nvGraphicFramePr>
        <p:xfrm>
          <a:off x="389466" y="1119716"/>
          <a:ext cx="10718800" cy="531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文件" r:id="rId3" imgW="6150662" imgH="4583258" progId="Word.Document.12">
                  <p:embed/>
                </p:oleObj>
              </mc:Choice>
              <mc:Fallback>
                <p:oleObj name="文件" r:id="rId3" imgW="6150662" imgH="45832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9466" y="1119716"/>
                        <a:ext cx="10718800" cy="531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074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1" y="152400"/>
            <a:ext cx="11599332" cy="1557867"/>
          </a:xfrm>
        </p:spPr>
        <p:txBody>
          <a:bodyPr>
            <a:normAutofit fontScale="90000"/>
          </a:bodyPr>
          <a:lstStyle/>
          <a:p>
            <a:r>
              <a:rPr lang="zh-TW" altLang="zh-TW" sz="3100" dirty="0">
                <a:solidFill>
                  <a:schemeClr val="tx1"/>
                </a:solidFill>
              </a:rPr>
              <a:t>研究</a:t>
            </a:r>
            <a:r>
              <a:rPr lang="zh-TW" altLang="zh-TW" sz="3100" dirty="0" smtClean="0">
                <a:solidFill>
                  <a:schemeClr val="tx1"/>
                </a:solidFill>
              </a:rPr>
              <a:t>結果</a:t>
            </a:r>
            <a:r>
              <a:rPr lang="en-US" altLang="zh-TW" sz="3100" dirty="0">
                <a:solidFill>
                  <a:schemeClr val="tx1"/>
                </a:solidFill>
              </a:rPr>
              <a:t/>
            </a:r>
            <a:br>
              <a:rPr lang="en-US" altLang="zh-TW" sz="3100" dirty="0">
                <a:solidFill>
                  <a:schemeClr val="tx1"/>
                </a:solidFill>
              </a:rPr>
            </a:br>
            <a:r>
              <a:rPr lang="en-US" altLang="zh-TW" sz="3100" dirty="0" smtClean="0">
                <a:solidFill>
                  <a:schemeClr val="tx1"/>
                </a:solidFill>
              </a:rPr>
              <a:t>1.</a:t>
            </a:r>
            <a:r>
              <a:rPr lang="zh-TW" altLang="zh-TW" sz="3100" dirty="0" smtClean="0">
                <a:solidFill>
                  <a:schemeClr val="tx1"/>
                </a:solidFill>
              </a:rPr>
              <a:t>菸</a:t>
            </a:r>
            <a:r>
              <a:rPr lang="zh-TW" altLang="zh-TW" sz="3100" dirty="0">
                <a:solidFill>
                  <a:schemeClr val="tx1"/>
                </a:solidFill>
              </a:rPr>
              <a:t>檳危害防治問卷</a:t>
            </a:r>
            <a:r>
              <a:rPr lang="en-US" altLang="zh-TW" sz="3100" dirty="0">
                <a:solidFill>
                  <a:schemeClr val="tx1"/>
                </a:solidFill>
              </a:rPr>
              <a:t>-</a:t>
            </a:r>
            <a:r>
              <a:rPr lang="zh-TW" altLang="zh-TW" sz="3100" dirty="0">
                <a:solidFill>
                  <a:schemeClr val="tx1"/>
                </a:solidFill>
              </a:rPr>
              <a:t>認知率指標</a:t>
            </a:r>
            <a:r>
              <a:rPr lang="en-US" altLang="zh-TW" sz="3100" dirty="0">
                <a:solidFill>
                  <a:schemeClr val="tx1"/>
                </a:solidFill>
              </a:rPr>
              <a:t>(</a:t>
            </a:r>
            <a:r>
              <a:rPr lang="zh-TW" altLang="zh-TW" sz="3100" dirty="0">
                <a:solidFill>
                  <a:schemeClr val="tx1"/>
                </a:solidFill>
              </a:rPr>
              <a:t>第</a:t>
            </a:r>
            <a:r>
              <a:rPr lang="en-US" altLang="zh-TW" sz="3100" dirty="0">
                <a:solidFill>
                  <a:schemeClr val="tx1"/>
                </a:solidFill>
              </a:rPr>
              <a:t>2-</a:t>
            </a:r>
            <a:r>
              <a:rPr lang="zh-TW" altLang="zh-TW" sz="3100" dirty="0">
                <a:solidFill>
                  <a:schemeClr val="tx1"/>
                </a:solidFill>
              </a:rPr>
              <a:t>第</a:t>
            </a:r>
            <a:r>
              <a:rPr lang="en-US" altLang="zh-TW" sz="3100" dirty="0">
                <a:solidFill>
                  <a:schemeClr val="tx1"/>
                </a:solidFill>
              </a:rPr>
              <a:t>8</a:t>
            </a:r>
            <a:r>
              <a:rPr lang="zh-TW" altLang="zh-TW" sz="3100" dirty="0">
                <a:solidFill>
                  <a:schemeClr val="tx1"/>
                </a:solidFill>
              </a:rPr>
              <a:t>題</a:t>
            </a:r>
            <a:r>
              <a:rPr lang="en-US" altLang="zh-TW" sz="3100" dirty="0">
                <a:solidFill>
                  <a:schemeClr val="tx1"/>
                </a:solidFill>
              </a:rPr>
              <a:t>)</a:t>
            </a:r>
            <a:r>
              <a:rPr lang="zh-TW" altLang="zh-TW" sz="3100" dirty="0">
                <a:solidFill>
                  <a:schemeClr val="tx1"/>
                </a:solidFill>
              </a:rPr>
              <a:t>回答分布</a:t>
            </a:r>
            <a:r>
              <a:rPr lang="en-US" altLang="zh-TW" sz="3100" dirty="0">
                <a:solidFill>
                  <a:schemeClr val="tx1"/>
                </a:solidFill>
              </a:rPr>
              <a:t>(</a:t>
            </a:r>
            <a:r>
              <a:rPr lang="zh-TW" altLang="zh-TW" sz="3100" dirty="0">
                <a:solidFill>
                  <a:schemeClr val="tx1"/>
                </a:solidFill>
              </a:rPr>
              <a:t>總人數：</a:t>
            </a:r>
            <a:r>
              <a:rPr lang="en-US" altLang="zh-TW" sz="3100" dirty="0">
                <a:solidFill>
                  <a:schemeClr val="tx1"/>
                </a:solidFill>
              </a:rPr>
              <a:t>13</a:t>
            </a:r>
            <a:r>
              <a:rPr lang="zh-TW" altLang="zh-TW" sz="3100" dirty="0">
                <a:solidFill>
                  <a:schemeClr val="tx1"/>
                </a:solidFill>
              </a:rPr>
              <a:t>人</a:t>
            </a:r>
            <a:r>
              <a:rPr lang="en-US" altLang="zh-TW" sz="3100" dirty="0">
                <a:solidFill>
                  <a:schemeClr val="tx1"/>
                </a:solidFill>
              </a:rPr>
              <a:t>)</a:t>
            </a:r>
            <a:r>
              <a:rPr lang="zh-TW" altLang="zh-TW" sz="3100" dirty="0">
                <a:solidFill>
                  <a:schemeClr val="tx1"/>
                </a:solidFill>
              </a:rPr>
              <a:t/>
            </a:r>
            <a:br>
              <a:rPr lang="zh-TW" altLang="zh-TW" sz="3100" dirty="0">
                <a:solidFill>
                  <a:schemeClr val="tx1"/>
                </a:solidFill>
              </a:rPr>
            </a:br>
            <a:r>
              <a:rPr lang="zh-TW" altLang="zh-TW" dirty="0">
                <a:solidFill>
                  <a:schemeClr val="tx1"/>
                </a:solidFill>
              </a:rPr>
              <a:t/>
            </a:r>
            <a:br>
              <a:rPr lang="zh-TW" altLang="zh-TW" dirty="0">
                <a:solidFill>
                  <a:schemeClr val="tx1"/>
                </a:solidFill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252553"/>
              </p:ext>
            </p:extLst>
          </p:nvPr>
        </p:nvGraphicFramePr>
        <p:xfrm>
          <a:off x="304801" y="1185330"/>
          <a:ext cx="11599331" cy="5537202"/>
        </p:xfrm>
        <a:graphic>
          <a:graphicData uri="http://schemas.openxmlformats.org/drawingml/2006/table">
            <a:tbl>
              <a:tblPr firstRow="1" firstCol="1" bandRow="1"/>
              <a:tblGrid>
                <a:gridCol w="4418049">
                  <a:extLst>
                    <a:ext uri="{9D8B030D-6E8A-4147-A177-3AD203B41FA5}">
                      <a16:colId xmlns:a16="http://schemas.microsoft.com/office/drawing/2014/main" val="3832586281"/>
                    </a:ext>
                  </a:extLst>
                </a:gridCol>
                <a:gridCol w="1259756">
                  <a:extLst>
                    <a:ext uri="{9D8B030D-6E8A-4147-A177-3AD203B41FA5}">
                      <a16:colId xmlns:a16="http://schemas.microsoft.com/office/drawing/2014/main" val="884799359"/>
                    </a:ext>
                  </a:extLst>
                </a:gridCol>
                <a:gridCol w="1100618">
                  <a:extLst>
                    <a:ext uri="{9D8B030D-6E8A-4147-A177-3AD203B41FA5}">
                      <a16:colId xmlns:a16="http://schemas.microsoft.com/office/drawing/2014/main" val="975004312"/>
                    </a:ext>
                  </a:extLst>
                </a:gridCol>
                <a:gridCol w="1152923">
                  <a:extLst>
                    <a:ext uri="{9D8B030D-6E8A-4147-A177-3AD203B41FA5}">
                      <a16:colId xmlns:a16="http://schemas.microsoft.com/office/drawing/2014/main" val="590530094"/>
                    </a:ext>
                  </a:extLst>
                </a:gridCol>
                <a:gridCol w="1245290">
                  <a:extLst>
                    <a:ext uri="{9D8B030D-6E8A-4147-A177-3AD203B41FA5}">
                      <a16:colId xmlns:a16="http://schemas.microsoft.com/office/drawing/2014/main" val="2236228881"/>
                    </a:ext>
                  </a:extLst>
                </a:gridCol>
                <a:gridCol w="1245290">
                  <a:extLst>
                    <a:ext uri="{9D8B030D-6E8A-4147-A177-3AD203B41FA5}">
                      <a16:colId xmlns:a16="http://schemas.microsoft.com/office/drawing/2014/main" val="99145653"/>
                    </a:ext>
                  </a:extLst>
                </a:gridCol>
                <a:gridCol w="1177405">
                  <a:extLst>
                    <a:ext uri="{9D8B030D-6E8A-4147-A177-3AD203B41FA5}">
                      <a16:colId xmlns:a16="http://schemas.microsoft.com/office/drawing/2014/main" val="724317837"/>
                    </a:ext>
                  </a:extLst>
                </a:gridCol>
              </a:tblGrid>
              <a:tr h="58663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前測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</a:t>
                      </a: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84.62%)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後測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</a:t>
                      </a: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94.51%)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031260"/>
                  </a:ext>
                </a:extLst>
              </a:tr>
              <a:tr h="5866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正確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不正確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不知道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正確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不正確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不知道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837828"/>
                  </a:ext>
                </a:extLst>
              </a:tr>
              <a:tr h="586639">
                <a:tc>
                  <a:txBody>
                    <a:bodyPr/>
                    <a:lstStyle/>
                    <a:p>
                      <a:pPr marL="111125" indent="-111125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我國菸害防制法規定高中職以下校園內全面禁止吸菸，違者受罰。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11(84.6)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2(15.4)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530635"/>
                  </a:ext>
                </a:extLst>
              </a:tr>
              <a:tr h="586639">
                <a:tc>
                  <a:txBody>
                    <a:bodyPr/>
                    <a:lstStyle/>
                    <a:p>
                      <a:pPr marL="111125" indent="-111125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菸品中的尼古丁是導致人們菸品成癮的主要原因？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319034"/>
                  </a:ext>
                </a:extLst>
              </a:tr>
              <a:tr h="693206">
                <a:tc>
                  <a:txBody>
                    <a:bodyPr/>
                    <a:lstStyle/>
                    <a:p>
                      <a:pPr marL="111125" indent="-111125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二手菸沒有安全劑量值，暴露二手菸易罹患肺癌、心臟病、氣喘惡化等？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361986"/>
                  </a:ext>
                </a:extLst>
              </a:tr>
              <a:tr h="586639">
                <a:tc>
                  <a:txBody>
                    <a:bodyPr/>
                    <a:lstStyle/>
                    <a:p>
                      <a:pPr marL="111125" indent="-111125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我國菸害防制法規定室內工作與公共場所全面禁止吸菸？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751093"/>
                  </a:ext>
                </a:extLst>
              </a:tr>
              <a:tr h="293319">
                <a:tc>
                  <a:txBody>
                    <a:bodyPr/>
                    <a:lstStyle/>
                    <a:p>
                      <a:pPr marL="111125" indent="-111125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電子煙是一種合法的戒菸藥物</a:t>
                      </a: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2(15.4)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8(61.5)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3(23.1)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844991"/>
                  </a:ext>
                </a:extLst>
              </a:tr>
              <a:tr h="924276">
                <a:tc>
                  <a:txBody>
                    <a:bodyPr/>
                    <a:lstStyle/>
                    <a:p>
                      <a:pPr marL="111125" indent="-111125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7.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電子煙無需燃燒煙草，因此不會產生可造成心血管疾病與肺部損傷之焦油、一氧化碳、甲醛等常見之菸煙排放物？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4(30.8)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9(69.2)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3(23.1)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10(76.9)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416781"/>
                  </a:ext>
                </a:extLst>
              </a:tr>
              <a:tr h="693206">
                <a:tc>
                  <a:txBody>
                    <a:bodyPr/>
                    <a:lstStyle/>
                    <a:p>
                      <a:pPr marL="111125" indent="-111125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lang="zh-TW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檳榔子本身及檳榔中的添加物（如：紅灰、白灰、荖葉及荖花）都會致癌。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426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22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6267" y="0"/>
            <a:ext cx="11768665" cy="1303868"/>
          </a:xfrm>
        </p:spPr>
        <p:txBody>
          <a:bodyPr>
            <a:norm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2.</a:t>
            </a:r>
            <a:r>
              <a:rPr lang="zh-TW" altLang="zh-TW" sz="2000" dirty="0" smtClean="0">
                <a:solidFill>
                  <a:schemeClr val="tx1"/>
                </a:solidFill>
              </a:rPr>
              <a:t>菸檳危害防治問卷</a:t>
            </a:r>
            <a:r>
              <a:rPr lang="en-US" altLang="zh-TW" sz="2000" dirty="0" smtClean="0">
                <a:solidFill>
                  <a:schemeClr val="tx1"/>
                </a:solidFill>
              </a:rPr>
              <a:t>-</a:t>
            </a:r>
            <a:r>
              <a:rPr lang="zh-TW" altLang="zh-TW" sz="2000" dirty="0" smtClean="0">
                <a:solidFill>
                  <a:schemeClr val="tx1"/>
                </a:solidFill>
              </a:rPr>
              <a:t>吸菸率、參加戒菸率、電子菸使用率、二手菸暴露率、嚼檳榔率、參與戒檳榔率指標相關題目回答分布</a:t>
            </a:r>
            <a:r>
              <a:rPr lang="en-US" altLang="zh-TW" sz="2000" dirty="0" smtClean="0">
                <a:solidFill>
                  <a:schemeClr val="tx1"/>
                </a:solidFill>
              </a:rPr>
              <a:t>(</a:t>
            </a:r>
            <a:r>
              <a:rPr lang="zh-TW" altLang="zh-TW" sz="2000" dirty="0" smtClean="0">
                <a:solidFill>
                  <a:schemeClr val="tx1"/>
                </a:solidFill>
              </a:rPr>
              <a:t>總人數：</a:t>
            </a:r>
            <a:r>
              <a:rPr lang="en-US" altLang="zh-TW" sz="2000" dirty="0" smtClean="0">
                <a:solidFill>
                  <a:schemeClr val="tx1"/>
                </a:solidFill>
              </a:rPr>
              <a:t>13</a:t>
            </a:r>
            <a:r>
              <a:rPr lang="zh-TW" altLang="zh-TW" sz="2000" dirty="0" smtClean="0">
                <a:solidFill>
                  <a:schemeClr val="tx1"/>
                </a:solidFill>
              </a:rPr>
              <a:t>人</a:t>
            </a:r>
            <a:r>
              <a:rPr lang="en-US" altLang="zh-TW" sz="2000" dirty="0" smtClean="0">
                <a:solidFill>
                  <a:schemeClr val="tx1"/>
                </a:solidFill>
              </a:rPr>
              <a:t>)</a:t>
            </a:r>
            <a:r>
              <a:rPr lang="zh-TW" altLang="zh-TW" sz="2800" dirty="0"/>
              <a:t/>
            </a:r>
            <a:br>
              <a:rPr lang="zh-TW" altLang="zh-TW" sz="2800" dirty="0"/>
            </a:br>
            <a:endParaRPr lang="zh-TW" altLang="en-US" sz="28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171284"/>
              </p:ext>
            </p:extLst>
          </p:nvPr>
        </p:nvGraphicFramePr>
        <p:xfrm>
          <a:off x="321733" y="728132"/>
          <a:ext cx="11497731" cy="6011338"/>
        </p:xfrm>
        <a:graphic>
          <a:graphicData uri="http://schemas.openxmlformats.org/drawingml/2006/table">
            <a:tbl>
              <a:tblPr firstRow="1" firstCol="1" bandRow="1"/>
              <a:tblGrid>
                <a:gridCol w="6129817">
                  <a:extLst>
                    <a:ext uri="{9D8B030D-6E8A-4147-A177-3AD203B41FA5}">
                      <a16:colId xmlns:a16="http://schemas.microsoft.com/office/drawing/2014/main" val="3415404931"/>
                    </a:ext>
                  </a:extLst>
                </a:gridCol>
                <a:gridCol w="1260545">
                  <a:extLst>
                    <a:ext uri="{9D8B030D-6E8A-4147-A177-3AD203B41FA5}">
                      <a16:colId xmlns:a16="http://schemas.microsoft.com/office/drawing/2014/main" val="40580380"/>
                    </a:ext>
                  </a:extLst>
                </a:gridCol>
                <a:gridCol w="1260545">
                  <a:extLst>
                    <a:ext uri="{9D8B030D-6E8A-4147-A177-3AD203B41FA5}">
                      <a16:colId xmlns:a16="http://schemas.microsoft.com/office/drawing/2014/main" val="2761543820"/>
                    </a:ext>
                  </a:extLst>
                </a:gridCol>
                <a:gridCol w="1423412">
                  <a:extLst>
                    <a:ext uri="{9D8B030D-6E8A-4147-A177-3AD203B41FA5}">
                      <a16:colId xmlns:a16="http://schemas.microsoft.com/office/drawing/2014/main" val="3665050260"/>
                    </a:ext>
                  </a:extLst>
                </a:gridCol>
                <a:gridCol w="1423412">
                  <a:extLst>
                    <a:ext uri="{9D8B030D-6E8A-4147-A177-3AD203B41FA5}">
                      <a16:colId xmlns:a16="http://schemas.microsoft.com/office/drawing/2014/main" val="499076187"/>
                    </a:ext>
                  </a:extLst>
                </a:gridCol>
              </a:tblGrid>
              <a:tr h="23345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前測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後測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647765"/>
                  </a:ext>
                </a:extLst>
              </a:tr>
              <a:tr h="2334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否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否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5063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9705" indent="-179705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9.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過去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天你是否曾經吸菸？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*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2(15.38)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11(84.6)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275736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10.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承第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題，若你曾吸菸，是否被學校查獲呢？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2(15.38)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3839025670"/>
                  </a:ext>
                </a:extLst>
              </a:tr>
              <a:tr h="437719">
                <a:tc>
                  <a:txBody>
                    <a:bodyPr/>
                    <a:lstStyle/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11.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若你有吸菸並且被學校查獲，你是否參加過學校戒菸課程或戒菸班？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2397057472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12.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過去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天你是否嘗試過電子煙，即使只吸一、兩口？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7282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13.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過去七天，校內是否有工程在進行？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沒有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沒有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352882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14.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過去七天的上學期間，在學校內看到有誰吸菸？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53945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8435" indent="63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沒有人在我面前吸菸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6(46.2)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7(53.8)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973575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8435" indent="63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同學</a:t>
                      </a: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060214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359410" indent="-18097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(3)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校內人員（校長、老師、警衛、工友等）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355970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8435" indent="63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(4)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校外人員或不認識的人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7(53.8)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6(46.2)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5131131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15.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在過去七天內，你在家時，家中有誰曾在你面前吸菸？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181297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8435" indent="63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(1) 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沒有人在我面前吸菸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4(30.8)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9(69.2)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4(30.8)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9(69.2)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165149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8435" indent="63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(2) 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爺爺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815638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8435" indent="63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(3) 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奶奶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768646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8435" indent="63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(4) 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爸爸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9(69.2)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4(30.8)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8(61.5)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5(38.5)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076081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8435" indent="63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(5) 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媽媽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5988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8435" indent="63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(6) 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兄弟姊妹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447286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 marL="178435" indent="63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(7) 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其他親戚或訪客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4(30.8)</a:t>
                      </a: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9(69.2)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3(23.1)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10(76.9)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198630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16.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過去</a:t>
                      </a: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天你是否曾經嚼食過檳榔？　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12(92.3)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13(100)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845439"/>
                  </a:ext>
                </a:extLst>
              </a:tr>
              <a:tr h="2334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17.</a:t>
                      </a:r>
                      <a:r>
                        <a:rPr lang="zh-TW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呈上題，若你曾嚼食檳榔，是否被學校查獲呢？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1(7.7)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641123872"/>
                  </a:ext>
                </a:extLst>
              </a:tr>
              <a:tr h="437719">
                <a:tc>
                  <a:txBody>
                    <a:bodyPr/>
                    <a:lstStyle/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18.</a:t>
                      </a:r>
                      <a:r>
                        <a:rPr lang="zh-TW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若你嚼食過檳榔並且被學校查獲，你是否參加過學校戒檳課程或戒檳班？</a:t>
                      </a: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4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3428" marR="53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3701554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950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332" y="135468"/>
            <a:ext cx="11819467" cy="507999"/>
          </a:xfrm>
        </p:spPr>
        <p:txBody>
          <a:bodyPr>
            <a:noAutofit/>
          </a:bodyPr>
          <a:lstStyle/>
          <a:p>
            <a:r>
              <a:rPr lang="en-US" altLang="zh-TW" sz="2400" dirty="0" smtClean="0">
                <a:solidFill>
                  <a:schemeClr val="tx1"/>
                </a:solidFill>
              </a:rPr>
              <a:t>3.</a:t>
            </a:r>
            <a:r>
              <a:rPr lang="zh-TW" altLang="zh-TW" sz="2400" dirty="0" smtClean="0">
                <a:solidFill>
                  <a:schemeClr val="tx1"/>
                </a:solidFill>
              </a:rPr>
              <a:t>菸</a:t>
            </a:r>
            <a:r>
              <a:rPr lang="zh-TW" altLang="zh-TW" sz="2400" dirty="0">
                <a:solidFill>
                  <a:schemeClr val="tx1"/>
                </a:solidFill>
              </a:rPr>
              <a:t>檳危害防治問卷</a:t>
            </a:r>
            <a:r>
              <a:rPr lang="en-US" altLang="zh-TW" sz="2400" dirty="0">
                <a:solidFill>
                  <a:schemeClr val="tx1"/>
                </a:solidFill>
              </a:rPr>
              <a:t>-</a:t>
            </a:r>
            <a:r>
              <a:rPr lang="zh-TW" altLang="zh-TW" sz="2400" dirty="0">
                <a:solidFill>
                  <a:schemeClr val="tx1"/>
                </a:solidFill>
              </a:rPr>
              <a:t>學生反菸拒檳能力指標相關題目回答分布</a:t>
            </a:r>
            <a:r>
              <a:rPr lang="en-US" altLang="zh-TW" sz="2400" dirty="0">
                <a:solidFill>
                  <a:schemeClr val="tx1"/>
                </a:solidFill>
              </a:rPr>
              <a:t>(</a:t>
            </a:r>
            <a:r>
              <a:rPr lang="zh-TW" altLang="zh-TW" sz="2400" dirty="0">
                <a:solidFill>
                  <a:schemeClr val="tx1"/>
                </a:solidFill>
              </a:rPr>
              <a:t>總人數：</a:t>
            </a:r>
            <a:r>
              <a:rPr lang="en-US" altLang="zh-TW" sz="2400" dirty="0">
                <a:solidFill>
                  <a:schemeClr val="tx1"/>
                </a:solidFill>
              </a:rPr>
              <a:t>13</a:t>
            </a:r>
            <a:r>
              <a:rPr lang="zh-TW" altLang="zh-TW" sz="2400" dirty="0">
                <a:solidFill>
                  <a:schemeClr val="tx1"/>
                </a:solidFill>
              </a:rPr>
              <a:t>人</a:t>
            </a:r>
            <a:r>
              <a:rPr lang="en-US" altLang="zh-TW" sz="2400" dirty="0">
                <a:solidFill>
                  <a:schemeClr val="tx1"/>
                </a:solidFill>
              </a:rPr>
              <a:t>)</a:t>
            </a:r>
            <a:r>
              <a:rPr lang="zh-TW" altLang="zh-TW" sz="2400" dirty="0">
                <a:solidFill>
                  <a:schemeClr val="tx1"/>
                </a:solidFill>
              </a:rPr>
              <a:t/>
            </a:r>
            <a:br>
              <a:rPr lang="zh-TW" altLang="zh-TW" sz="2400" dirty="0">
                <a:solidFill>
                  <a:schemeClr val="tx1"/>
                </a:solidFill>
              </a:rPr>
            </a:br>
            <a:endParaRPr lang="zh-TW" alt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5705973"/>
              </p:ext>
            </p:extLst>
          </p:nvPr>
        </p:nvGraphicFramePr>
        <p:xfrm>
          <a:off x="372535" y="643466"/>
          <a:ext cx="11616263" cy="6079066"/>
        </p:xfrm>
        <a:graphic>
          <a:graphicData uri="http://schemas.openxmlformats.org/drawingml/2006/table">
            <a:tbl>
              <a:tblPr firstRow="1" firstCol="1" bandRow="1"/>
              <a:tblGrid>
                <a:gridCol w="2036618">
                  <a:extLst>
                    <a:ext uri="{9D8B030D-6E8A-4147-A177-3AD203B41FA5}">
                      <a16:colId xmlns:a16="http://schemas.microsoft.com/office/drawing/2014/main" val="3540466421"/>
                    </a:ext>
                  </a:extLst>
                </a:gridCol>
                <a:gridCol w="958077">
                  <a:extLst>
                    <a:ext uri="{9D8B030D-6E8A-4147-A177-3AD203B41FA5}">
                      <a16:colId xmlns:a16="http://schemas.microsoft.com/office/drawing/2014/main" val="4074723261"/>
                    </a:ext>
                  </a:extLst>
                </a:gridCol>
                <a:gridCol w="958077">
                  <a:extLst>
                    <a:ext uri="{9D8B030D-6E8A-4147-A177-3AD203B41FA5}">
                      <a16:colId xmlns:a16="http://schemas.microsoft.com/office/drawing/2014/main" val="4150014033"/>
                    </a:ext>
                  </a:extLst>
                </a:gridCol>
                <a:gridCol w="958077">
                  <a:extLst>
                    <a:ext uri="{9D8B030D-6E8A-4147-A177-3AD203B41FA5}">
                      <a16:colId xmlns:a16="http://schemas.microsoft.com/office/drawing/2014/main" val="1505621178"/>
                    </a:ext>
                  </a:extLst>
                </a:gridCol>
                <a:gridCol w="958077">
                  <a:extLst>
                    <a:ext uri="{9D8B030D-6E8A-4147-A177-3AD203B41FA5}">
                      <a16:colId xmlns:a16="http://schemas.microsoft.com/office/drawing/2014/main" val="2714562061"/>
                    </a:ext>
                  </a:extLst>
                </a:gridCol>
                <a:gridCol w="958077">
                  <a:extLst>
                    <a:ext uri="{9D8B030D-6E8A-4147-A177-3AD203B41FA5}">
                      <a16:colId xmlns:a16="http://schemas.microsoft.com/office/drawing/2014/main" val="1733114837"/>
                    </a:ext>
                  </a:extLst>
                </a:gridCol>
                <a:gridCol w="958077">
                  <a:extLst>
                    <a:ext uri="{9D8B030D-6E8A-4147-A177-3AD203B41FA5}">
                      <a16:colId xmlns:a16="http://schemas.microsoft.com/office/drawing/2014/main" val="1370119876"/>
                    </a:ext>
                  </a:extLst>
                </a:gridCol>
                <a:gridCol w="958077">
                  <a:extLst>
                    <a:ext uri="{9D8B030D-6E8A-4147-A177-3AD203B41FA5}">
                      <a16:colId xmlns:a16="http://schemas.microsoft.com/office/drawing/2014/main" val="1057603509"/>
                    </a:ext>
                  </a:extLst>
                </a:gridCol>
                <a:gridCol w="958077">
                  <a:extLst>
                    <a:ext uri="{9D8B030D-6E8A-4147-A177-3AD203B41FA5}">
                      <a16:colId xmlns:a16="http://schemas.microsoft.com/office/drawing/2014/main" val="209176696"/>
                    </a:ext>
                  </a:extLst>
                </a:gridCol>
                <a:gridCol w="958077">
                  <a:extLst>
                    <a:ext uri="{9D8B030D-6E8A-4147-A177-3AD203B41FA5}">
                      <a16:colId xmlns:a16="http://schemas.microsoft.com/office/drawing/2014/main" val="2632873942"/>
                    </a:ext>
                  </a:extLst>
                </a:gridCol>
                <a:gridCol w="956952">
                  <a:extLst>
                    <a:ext uri="{9D8B030D-6E8A-4147-A177-3AD203B41FA5}">
                      <a16:colId xmlns:a16="http://schemas.microsoft.com/office/drawing/2014/main" val="3800794667"/>
                    </a:ext>
                  </a:extLst>
                </a:gridCol>
              </a:tblGrid>
              <a:tr h="80572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前測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</a:t>
                      </a: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91.35%)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後測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平均</a:t>
                      </a: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92.31%)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805778"/>
                  </a:ext>
                </a:extLst>
              </a:tr>
              <a:tr h="8057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100%N(%)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100%N(%)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75%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50%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2446586"/>
                  </a:ext>
                </a:extLst>
              </a:tr>
              <a:tr h="1345414">
                <a:tc>
                  <a:txBody>
                    <a:bodyPr/>
                    <a:lstStyle/>
                    <a:p>
                      <a:pPr marL="179705" indent="-179705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19.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當同學或朋友邀我吸菸時，我有多少把握會說「不」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(61.5)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(7.7)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(30.8)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(76.9)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(15.4)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(7.7)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775593"/>
                  </a:ext>
                </a:extLst>
              </a:tr>
              <a:tr h="805728">
                <a:tc>
                  <a:txBody>
                    <a:bodyPr/>
                    <a:lstStyle/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501015" algn="l"/>
                        </a:tabLst>
                      </a:pPr>
                      <a:endParaRPr lang="en-US" sz="2000" kern="100" dirty="0" smtClean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501015" algn="l"/>
                        </a:tabLs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我有多少把握不吸菸？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(84.6)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(15.4)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(69.2)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(15.4)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(15.4)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263821"/>
                  </a:ext>
                </a:extLst>
              </a:tr>
              <a:tr h="1510740">
                <a:tc>
                  <a:txBody>
                    <a:bodyPr/>
                    <a:lstStyle/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en-US" sz="2000" kern="100" dirty="0" smtClean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當同學或朋友邀我嚼檳榔時，我有多少把握會說「不」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(84.6)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(7.7)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(7.7)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(84.6)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(7.7)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(7.7)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142503"/>
                  </a:ext>
                </a:extLst>
              </a:tr>
              <a:tr h="805728">
                <a:tc>
                  <a:txBody>
                    <a:bodyPr/>
                    <a:lstStyle/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en-US" sz="2000" kern="100" dirty="0" smtClean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179705" indent="-17970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zh-TW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我有多少把握不嚼檳榔？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(100)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(100)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4114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2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10837333" cy="1134533"/>
          </a:xfrm>
        </p:spPr>
        <p:txBody>
          <a:bodyPr>
            <a:no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4.</a:t>
            </a:r>
            <a:r>
              <a:rPr lang="zh-TW" altLang="zh-TW" dirty="0" smtClean="0">
                <a:solidFill>
                  <a:schemeClr val="tx1"/>
                </a:solidFill>
              </a:rPr>
              <a:t>菸</a:t>
            </a:r>
            <a:r>
              <a:rPr lang="zh-TW" altLang="zh-TW" dirty="0">
                <a:solidFill>
                  <a:schemeClr val="tx1"/>
                </a:solidFill>
              </a:rPr>
              <a:t>檳危害防治問卷</a:t>
            </a:r>
            <a:r>
              <a:rPr lang="en-US" altLang="zh-TW" dirty="0">
                <a:solidFill>
                  <a:schemeClr val="tx1"/>
                </a:solidFill>
              </a:rPr>
              <a:t>-</a:t>
            </a:r>
            <a:r>
              <a:rPr lang="zh-TW" altLang="zh-TW" dirty="0">
                <a:solidFill>
                  <a:schemeClr val="tx1"/>
                </a:solidFill>
              </a:rPr>
              <a:t>無菸</a:t>
            </a:r>
            <a:r>
              <a:rPr lang="en-US" altLang="zh-TW" dirty="0">
                <a:solidFill>
                  <a:schemeClr val="tx1"/>
                </a:solidFill>
              </a:rPr>
              <a:t>/</a:t>
            </a:r>
            <a:r>
              <a:rPr lang="zh-TW" altLang="zh-TW" dirty="0">
                <a:solidFill>
                  <a:schemeClr val="tx1"/>
                </a:solidFill>
              </a:rPr>
              <a:t>無檳校園率指標相關題目回答分布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zh-TW" dirty="0">
                <a:solidFill>
                  <a:schemeClr val="tx1"/>
                </a:solidFill>
              </a:rPr>
              <a:t>總人數：</a:t>
            </a:r>
            <a:r>
              <a:rPr lang="en-US" altLang="zh-TW" dirty="0">
                <a:solidFill>
                  <a:schemeClr val="tx1"/>
                </a:solidFill>
              </a:rPr>
              <a:t>13</a:t>
            </a:r>
            <a:r>
              <a:rPr lang="zh-TW" altLang="zh-TW" dirty="0">
                <a:solidFill>
                  <a:schemeClr val="tx1"/>
                </a:solidFill>
              </a:rPr>
              <a:t>人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r>
              <a:rPr lang="zh-TW" altLang="zh-TW" sz="4000" dirty="0"/>
              <a:t/>
            </a:r>
            <a:br>
              <a:rPr lang="zh-TW" altLang="zh-TW" sz="4000" dirty="0"/>
            </a:br>
            <a:endParaRPr lang="zh-TW" altLang="en-US" sz="40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7923167"/>
              </p:ext>
            </p:extLst>
          </p:nvPr>
        </p:nvGraphicFramePr>
        <p:xfrm>
          <a:off x="897467" y="1608667"/>
          <a:ext cx="10295465" cy="4311226"/>
        </p:xfrm>
        <a:graphic>
          <a:graphicData uri="http://schemas.openxmlformats.org/drawingml/2006/table">
            <a:tbl>
              <a:tblPr firstRow="1" firstCol="1" bandRow="1"/>
              <a:tblGrid>
                <a:gridCol w="5488851">
                  <a:extLst>
                    <a:ext uri="{9D8B030D-6E8A-4147-A177-3AD203B41FA5}">
                      <a16:colId xmlns:a16="http://schemas.microsoft.com/office/drawing/2014/main" val="2827262370"/>
                    </a:ext>
                  </a:extLst>
                </a:gridCol>
                <a:gridCol w="1128735">
                  <a:extLst>
                    <a:ext uri="{9D8B030D-6E8A-4147-A177-3AD203B41FA5}">
                      <a16:colId xmlns:a16="http://schemas.microsoft.com/office/drawing/2014/main" val="1072014963"/>
                    </a:ext>
                  </a:extLst>
                </a:gridCol>
                <a:gridCol w="1128735">
                  <a:extLst>
                    <a:ext uri="{9D8B030D-6E8A-4147-A177-3AD203B41FA5}">
                      <a16:colId xmlns:a16="http://schemas.microsoft.com/office/drawing/2014/main" val="798008301"/>
                    </a:ext>
                  </a:extLst>
                </a:gridCol>
                <a:gridCol w="1274572">
                  <a:extLst>
                    <a:ext uri="{9D8B030D-6E8A-4147-A177-3AD203B41FA5}">
                      <a16:colId xmlns:a16="http://schemas.microsoft.com/office/drawing/2014/main" val="2301259354"/>
                    </a:ext>
                  </a:extLst>
                </a:gridCol>
                <a:gridCol w="1274572">
                  <a:extLst>
                    <a:ext uri="{9D8B030D-6E8A-4147-A177-3AD203B41FA5}">
                      <a16:colId xmlns:a16="http://schemas.microsoft.com/office/drawing/2014/main" val="193178249"/>
                    </a:ext>
                  </a:extLst>
                </a:gridCol>
              </a:tblGrid>
              <a:tr h="65321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前測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後測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586360"/>
                  </a:ext>
                </a:extLst>
              </a:tr>
              <a:tr h="91450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否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否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N(%)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377212"/>
                  </a:ext>
                </a:extLst>
              </a:tr>
              <a:tr h="1371754">
                <a:tc>
                  <a:txBody>
                    <a:bodyPr/>
                    <a:lstStyle/>
                    <a:p>
                      <a:pPr marL="179705" indent="-179705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23.</a:t>
                      </a: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請問學校是否執行校內無菸政策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例如菸害宣導、課程、比賽、輔導等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(92.31)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(7.7)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(92.31)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(7.7)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988843"/>
                  </a:ext>
                </a:extLst>
              </a:tr>
              <a:tr h="1371754">
                <a:tc>
                  <a:txBody>
                    <a:bodyPr/>
                    <a:lstStyle/>
                    <a:p>
                      <a:pPr marL="179705" indent="-179705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24.</a:t>
                      </a: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請問學校是否執行校內無檳政策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例如拒檳宣導、課程、比賽、輔導等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？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(76.9)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(23.1)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(100)</a:t>
                      </a:r>
                      <a:endParaRPr lang="zh-TW" sz="2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0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139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21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zh-TW" sz="4400" b="1" dirty="0">
                <a:solidFill>
                  <a:schemeClr val="tx1"/>
                </a:solidFill>
              </a:rPr>
              <a:t>討論與建議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8799" y="1930400"/>
            <a:ext cx="10329333" cy="4521200"/>
          </a:xfrm>
        </p:spPr>
        <p:txBody>
          <a:bodyPr>
            <a:noAutofit/>
          </a:bodyPr>
          <a:lstStyle/>
          <a:p>
            <a:pPr lvl="0"/>
            <a:r>
              <a:rPr lang="zh-TW" altLang="zh-TW" sz="3600" dirty="0" smtClean="0"/>
              <a:t>經過</a:t>
            </a:r>
            <a:r>
              <a:rPr lang="zh-TW" altLang="zh-TW" sz="3600" dirty="0"/>
              <a:t>一整學期的菸害教育，發現學生確實有明顯的進步。或許</a:t>
            </a:r>
          </a:p>
          <a:p>
            <a:r>
              <a:rPr lang="zh-TW" altLang="zh-TW" sz="3600" dirty="0"/>
              <a:t>往後可以循此模式，讓學生將反菸拒檳的種子帶入家庭，進而影響家人，雖然要改掉家長長期的習慣不是一件容易的事，但只要能減少頻率，孩子就能擁有較為健康的環境與身體，對於往後自身生活習慣的養成也有相當的助益。</a:t>
            </a:r>
          </a:p>
        </p:txBody>
      </p:sp>
    </p:spTree>
    <p:extLst>
      <p:ext uri="{BB962C8B-B14F-4D97-AF65-F5344CB8AC3E}">
        <p14:creationId xmlns:p14="http://schemas.microsoft.com/office/powerpoint/2010/main" val="353171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99" y="0"/>
            <a:ext cx="11087099" cy="767443"/>
          </a:xfrm>
        </p:spPr>
        <p:txBody>
          <a:bodyPr>
            <a:normAutofit fontScale="90000"/>
          </a:bodyPr>
          <a:lstStyle/>
          <a:p>
            <a:r>
              <a:rPr lang="zh-TW" altLang="zh-TW" b="1" dirty="0">
                <a:solidFill>
                  <a:srgbClr val="FF0000"/>
                </a:solidFill>
              </a:rPr>
              <a:t>反菸拒檳防治教學—</a:t>
            </a:r>
            <a:r>
              <a:rPr lang="en-US" altLang="zh-TW" b="1" dirty="0">
                <a:solidFill>
                  <a:srgbClr val="FF0000"/>
                </a:solidFill>
              </a:rPr>
              <a:t>CO</a:t>
            </a:r>
            <a:r>
              <a:rPr lang="zh-TW" altLang="zh-TW" b="1" dirty="0" smtClean="0">
                <a:solidFill>
                  <a:srgbClr val="FF0000"/>
                </a:solidFill>
              </a:rPr>
              <a:t>檢測</a:t>
            </a:r>
            <a:r>
              <a:rPr lang="zh-TW" altLang="en-US" b="1" dirty="0" smtClean="0">
                <a:solidFill>
                  <a:srgbClr val="FF0000"/>
                </a:solidFill>
              </a:rPr>
              <a:t>  </a:t>
            </a:r>
            <a:r>
              <a:rPr lang="zh-TW" altLang="zh-TW" sz="4000" b="1" dirty="0" smtClean="0">
                <a:solidFill>
                  <a:schemeClr val="tx1"/>
                </a:solidFill>
              </a:rPr>
              <a:t>認識</a:t>
            </a:r>
            <a:r>
              <a:rPr lang="zh-TW" altLang="zh-TW" sz="4000" b="1" dirty="0">
                <a:solidFill>
                  <a:schemeClr val="tx1"/>
                </a:solidFill>
              </a:rPr>
              <a:t>正確吹氣的方法及檢測值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en-US" altLang="zh-TW" dirty="0"/>
              <a:t>(CO</a:t>
            </a:r>
            <a:r>
              <a:rPr lang="zh-TW" altLang="zh-TW" dirty="0"/>
              <a:t>值</a:t>
            </a:r>
            <a:r>
              <a:rPr lang="en-US" altLang="zh-TW" dirty="0"/>
              <a:t>)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16" name="內容版面配置區 15"/>
          <p:cNvSpPr>
            <a:spLocks noGrp="1"/>
          </p:cNvSpPr>
          <p:nvPr>
            <p:ph idx="1"/>
          </p:nvPr>
        </p:nvSpPr>
        <p:spPr>
          <a:xfrm>
            <a:off x="571500" y="1466850"/>
            <a:ext cx="10695214" cy="63055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637774"/>
            <a:ext cx="3600451" cy="176876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117" y="590847"/>
            <a:ext cx="3486149" cy="195558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918" y="637774"/>
            <a:ext cx="3412448" cy="1898437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04" y="3835088"/>
            <a:ext cx="3462838" cy="192691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348" y="3531086"/>
            <a:ext cx="3363685" cy="1929415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829" y="3479235"/>
            <a:ext cx="3230537" cy="2033118"/>
          </a:xfrm>
          <a:prstGeom prst="rect">
            <a:avLst/>
          </a:prstGeom>
        </p:spPr>
      </p:pic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471674"/>
              </p:ext>
            </p:extLst>
          </p:nvPr>
        </p:nvGraphicFramePr>
        <p:xfrm>
          <a:off x="424543" y="2440962"/>
          <a:ext cx="3722614" cy="1310640"/>
        </p:xfrm>
        <a:graphic>
          <a:graphicData uri="http://schemas.openxmlformats.org/drawingml/2006/table">
            <a:tbl>
              <a:tblPr/>
              <a:tblGrid>
                <a:gridCol w="3722614">
                  <a:extLst>
                    <a:ext uri="{9D8B030D-6E8A-4147-A177-3AD203B41FA5}">
                      <a16:colId xmlns:a16="http://schemas.microsoft.com/office/drawing/2014/main" val="637020783"/>
                    </a:ext>
                  </a:extLst>
                </a:gridCol>
              </a:tblGrid>
              <a:tr h="12356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 smtClean="0"/>
                        <a:t>1.</a:t>
                      </a:r>
                      <a:r>
                        <a:rPr lang="zh-TW" altLang="zh-TW" sz="2000" dirty="0" smtClean="0"/>
                        <a:t>園遊會設</a:t>
                      </a:r>
                      <a:r>
                        <a:rPr lang="en-US" altLang="zh-TW" sz="2000" dirty="0" smtClean="0"/>
                        <a:t>CO</a:t>
                      </a:r>
                      <a:r>
                        <a:rPr lang="zh-TW" altLang="zh-TW" sz="2000" dirty="0" smtClean="0"/>
                        <a:t>篩檢站，經檢測</a:t>
                      </a:r>
                      <a:r>
                        <a:rPr lang="en-US" altLang="zh-TW" sz="2000" dirty="0" smtClean="0"/>
                        <a:t>CO</a:t>
                      </a:r>
                      <a:r>
                        <a:rPr lang="zh-TW" altLang="zh-TW" sz="2000" dirty="0" smtClean="0"/>
                        <a:t>偏高的家長；跟該子女做</a:t>
                      </a:r>
                      <a:r>
                        <a:rPr lang="en-US" altLang="zh-TW" sz="2000" dirty="0" smtClean="0"/>
                        <a:t>CO</a:t>
                      </a:r>
                      <a:r>
                        <a:rPr lang="zh-TW" altLang="zh-TW" sz="2000" dirty="0" smtClean="0"/>
                        <a:t>檢測，便於了解二手菸三手菸肺部</a:t>
                      </a:r>
                      <a:r>
                        <a:rPr lang="en-US" altLang="zh-TW" sz="2000" dirty="0" smtClean="0"/>
                        <a:t>CO</a:t>
                      </a:r>
                      <a:r>
                        <a:rPr lang="zh-TW" altLang="zh-TW" sz="2000" dirty="0" smtClean="0"/>
                        <a:t>滯留情形</a:t>
                      </a:r>
                      <a:endParaRPr lang="en-US" altLang="zh-TW" sz="20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807490"/>
                  </a:ext>
                </a:extLst>
              </a:tr>
            </a:tbl>
          </a:graphicData>
        </a:graphic>
      </p:graphicFrame>
      <p:graphicFrame>
        <p:nvGraphicFramePr>
          <p:cNvPr id="24" name="表格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513996"/>
              </p:ext>
            </p:extLst>
          </p:nvPr>
        </p:nvGraphicFramePr>
        <p:xfrm>
          <a:off x="4718657" y="2623003"/>
          <a:ext cx="2939143" cy="832757"/>
        </p:xfrm>
        <a:graphic>
          <a:graphicData uri="http://schemas.openxmlformats.org/drawingml/2006/table">
            <a:tbl>
              <a:tblPr/>
              <a:tblGrid>
                <a:gridCol w="2939143">
                  <a:extLst>
                    <a:ext uri="{9D8B030D-6E8A-4147-A177-3AD203B41FA5}">
                      <a16:colId xmlns:a16="http://schemas.microsoft.com/office/drawing/2014/main" val="1244738410"/>
                    </a:ext>
                  </a:extLst>
                </a:gridCol>
              </a:tblGrid>
              <a:tr h="83275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/>
                        <a:t>2.</a:t>
                      </a:r>
                      <a:r>
                        <a:rPr lang="zh-TW" altLang="zh-TW" sz="2400" dirty="0" smtClean="0"/>
                        <a:t>護理師示範及說明</a:t>
                      </a:r>
                      <a:r>
                        <a:rPr lang="en-US" altLang="zh-TW" sz="2400" dirty="0" smtClean="0"/>
                        <a:t>CO</a:t>
                      </a:r>
                      <a:r>
                        <a:rPr lang="zh-TW" altLang="zh-TW" sz="2400" dirty="0" smtClean="0"/>
                        <a:t>檢測方法</a:t>
                      </a:r>
                      <a:endParaRPr lang="en-US" altLang="zh-TW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696021"/>
                  </a:ext>
                </a:extLst>
              </a:tr>
            </a:tbl>
          </a:graphicData>
        </a:graphic>
      </p:graphicFrame>
      <p:graphicFrame>
        <p:nvGraphicFramePr>
          <p:cNvPr id="25" name="表格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426207"/>
              </p:ext>
            </p:extLst>
          </p:nvPr>
        </p:nvGraphicFramePr>
        <p:xfrm>
          <a:off x="8066014" y="2596243"/>
          <a:ext cx="2971800" cy="822960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3596634379"/>
                    </a:ext>
                  </a:extLst>
                </a:gridCol>
              </a:tblGrid>
              <a:tr h="6694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/>
                        <a:t>3.</a:t>
                      </a:r>
                      <a:r>
                        <a:rPr lang="zh-TW" altLang="zh-TW" sz="2400" dirty="0" smtClean="0"/>
                        <a:t>護理師指導學童正確吹氣的方法</a:t>
                      </a:r>
                      <a:endParaRPr lang="en-US" altLang="zh-TW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405990"/>
                  </a:ext>
                </a:extLst>
              </a:tr>
            </a:tbl>
          </a:graphicData>
        </a:graphic>
      </p:graphicFrame>
      <p:graphicFrame>
        <p:nvGraphicFramePr>
          <p:cNvPr id="26" name="表格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446076"/>
              </p:ext>
            </p:extLst>
          </p:nvPr>
        </p:nvGraphicFramePr>
        <p:xfrm>
          <a:off x="707571" y="5957357"/>
          <a:ext cx="2775857" cy="555171"/>
        </p:xfrm>
        <a:graphic>
          <a:graphicData uri="http://schemas.openxmlformats.org/drawingml/2006/table">
            <a:tbl>
              <a:tblPr/>
              <a:tblGrid>
                <a:gridCol w="2775857">
                  <a:extLst>
                    <a:ext uri="{9D8B030D-6E8A-4147-A177-3AD203B41FA5}">
                      <a16:colId xmlns:a16="http://schemas.microsoft.com/office/drawing/2014/main" val="1066116230"/>
                    </a:ext>
                  </a:extLst>
                </a:gridCol>
              </a:tblGrid>
              <a:tr h="55517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/>
                        <a:t>4.</a:t>
                      </a:r>
                      <a:r>
                        <a:rPr lang="zh-TW" altLang="zh-TW" sz="2400" dirty="0" smtClean="0"/>
                        <a:t>學童</a:t>
                      </a:r>
                      <a:r>
                        <a:rPr lang="en-US" altLang="zh-TW" sz="2400" dirty="0" smtClean="0"/>
                        <a:t>CO</a:t>
                      </a:r>
                      <a:r>
                        <a:rPr lang="zh-TW" altLang="zh-TW" sz="2400" dirty="0" smtClean="0"/>
                        <a:t>檢測</a:t>
                      </a:r>
                      <a:endParaRPr lang="en-US" altLang="zh-TW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4201360"/>
                  </a:ext>
                </a:extLst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797"/>
              </p:ext>
            </p:extLst>
          </p:nvPr>
        </p:nvGraphicFramePr>
        <p:xfrm>
          <a:off x="4368117" y="5502783"/>
          <a:ext cx="3347357" cy="1188720"/>
        </p:xfrm>
        <a:graphic>
          <a:graphicData uri="http://schemas.openxmlformats.org/drawingml/2006/table">
            <a:tbl>
              <a:tblPr/>
              <a:tblGrid>
                <a:gridCol w="3347357">
                  <a:extLst>
                    <a:ext uri="{9D8B030D-6E8A-4147-A177-3AD203B41FA5}">
                      <a16:colId xmlns:a16="http://schemas.microsoft.com/office/drawing/2014/main" val="999322115"/>
                    </a:ext>
                  </a:extLst>
                </a:gridCol>
              </a:tblGrid>
              <a:tr h="1131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/>
                        <a:t>5.</a:t>
                      </a:r>
                      <a:r>
                        <a:rPr lang="zh-TW" altLang="zh-TW" sz="2400" dirty="0" smtClean="0"/>
                        <a:t>護理指導正確吹氣方法，才能正確測出滯留肺部</a:t>
                      </a:r>
                      <a:r>
                        <a:rPr lang="en-US" altLang="zh-TW" sz="2400" dirty="0" smtClean="0"/>
                        <a:t>CO</a:t>
                      </a:r>
                      <a:r>
                        <a:rPr lang="zh-TW" altLang="zh-TW" sz="2400" dirty="0" smtClean="0"/>
                        <a:t>的量 </a:t>
                      </a:r>
                      <a:endParaRPr lang="en-US" altLang="zh-TW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143819"/>
                  </a:ext>
                </a:extLst>
              </a:tr>
            </a:tbl>
          </a:graphicData>
        </a:graphic>
      </p:graphicFrame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866352"/>
              </p:ext>
            </p:extLst>
          </p:nvPr>
        </p:nvGraphicFramePr>
        <p:xfrm>
          <a:off x="8053918" y="5569197"/>
          <a:ext cx="3755571" cy="1188720"/>
        </p:xfrm>
        <a:graphic>
          <a:graphicData uri="http://schemas.openxmlformats.org/drawingml/2006/table">
            <a:tbl>
              <a:tblPr/>
              <a:tblGrid>
                <a:gridCol w="3755571">
                  <a:extLst>
                    <a:ext uri="{9D8B030D-6E8A-4147-A177-3AD203B41FA5}">
                      <a16:colId xmlns:a16="http://schemas.microsoft.com/office/drawing/2014/main" val="3381865041"/>
                    </a:ext>
                  </a:extLst>
                </a:gridCol>
              </a:tblGrid>
              <a:tr h="66947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/>
                        <a:t>6.</a:t>
                      </a:r>
                      <a:r>
                        <a:rPr lang="zh-TW" altLang="zh-TW" sz="2400" dirty="0" smtClean="0"/>
                        <a:t>學童</a:t>
                      </a:r>
                      <a:r>
                        <a:rPr lang="en-US" altLang="zh-TW" sz="2400" dirty="0" smtClean="0"/>
                        <a:t>CO</a:t>
                      </a:r>
                      <a:r>
                        <a:rPr lang="zh-TW" altLang="zh-TW" sz="2400" dirty="0" smtClean="0"/>
                        <a:t>檢測</a:t>
                      </a:r>
                      <a:r>
                        <a:rPr lang="en-US" altLang="zh-TW" sz="2400" dirty="0" smtClean="0"/>
                        <a:t>-</a:t>
                      </a:r>
                      <a:r>
                        <a:rPr lang="zh-TW" altLang="zh-TW" sz="2400" dirty="0" smtClean="0"/>
                        <a:t>了解學童因家人吸菸，生活在二手菸環境中致</a:t>
                      </a:r>
                      <a:r>
                        <a:rPr lang="en-US" altLang="zh-TW" sz="2400" dirty="0" smtClean="0"/>
                        <a:t> CO</a:t>
                      </a:r>
                      <a:r>
                        <a:rPr lang="zh-TW" altLang="zh-TW" sz="2400" dirty="0" smtClean="0"/>
                        <a:t>檢測值超標</a:t>
                      </a:r>
                      <a:endParaRPr lang="en-US" altLang="zh-TW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302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189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6186" y="195943"/>
            <a:ext cx="11446327" cy="538843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  </a:t>
            </a:r>
            <a:r>
              <a:rPr lang="zh-TW" altLang="zh-TW" b="1" dirty="0" smtClean="0">
                <a:solidFill>
                  <a:srgbClr val="FF0000"/>
                </a:solidFill>
              </a:rPr>
              <a:t>結合</a:t>
            </a:r>
            <a:r>
              <a:rPr lang="zh-TW" altLang="zh-TW" b="1" dirty="0">
                <a:solidFill>
                  <a:srgbClr val="FF0000"/>
                </a:solidFill>
              </a:rPr>
              <a:t>健教領域融入菸害防治</a:t>
            </a:r>
            <a:r>
              <a:rPr lang="zh-TW" altLang="zh-TW" b="1" dirty="0" smtClean="0">
                <a:solidFill>
                  <a:srgbClr val="FF0000"/>
                </a:solidFill>
              </a:rPr>
              <a:t>課程</a:t>
            </a:r>
            <a:r>
              <a:rPr lang="zh-TW" altLang="en-US" b="1" dirty="0" smtClean="0">
                <a:solidFill>
                  <a:srgbClr val="FF0000"/>
                </a:solidFill>
              </a:rPr>
              <a:t> </a:t>
            </a:r>
            <a:r>
              <a:rPr lang="zh-TW" altLang="zh-TW" b="1" dirty="0" smtClean="0">
                <a:solidFill>
                  <a:schemeClr val="tx1"/>
                </a:solidFill>
              </a:rPr>
              <a:t>菸</a:t>
            </a:r>
            <a:r>
              <a:rPr lang="zh-TW" altLang="zh-TW" b="1" dirty="0">
                <a:solidFill>
                  <a:schemeClr val="tx1"/>
                </a:solidFill>
              </a:rPr>
              <a:t>害防治課程、搶答活動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186" y="908114"/>
            <a:ext cx="3401400" cy="187530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274" y="891147"/>
            <a:ext cx="3216212" cy="187530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78" y="947093"/>
            <a:ext cx="3261783" cy="187530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77" y="3814215"/>
            <a:ext cx="3346418" cy="170556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274" y="3783882"/>
            <a:ext cx="3592026" cy="187943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469" y="3762114"/>
            <a:ext cx="3510643" cy="1901201"/>
          </a:xfrm>
          <a:prstGeom prst="rect">
            <a:avLst/>
          </a:prstGeom>
        </p:spPr>
      </p:pic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200431"/>
              </p:ext>
            </p:extLst>
          </p:nvPr>
        </p:nvGraphicFramePr>
        <p:xfrm>
          <a:off x="506186" y="2887337"/>
          <a:ext cx="3233058" cy="822960"/>
        </p:xfrm>
        <a:graphic>
          <a:graphicData uri="http://schemas.openxmlformats.org/drawingml/2006/table">
            <a:tbl>
              <a:tblPr/>
              <a:tblGrid>
                <a:gridCol w="3233058">
                  <a:extLst>
                    <a:ext uri="{9D8B030D-6E8A-4147-A177-3AD203B41FA5}">
                      <a16:colId xmlns:a16="http://schemas.microsoft.com/office/drawing/2014/main" val="4131951642"/>
                    </a:ext>
                  </a:extLst>
                </a:gridCol>
              </a:tblGrid>
              <a:tr h="7380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結合健教領域課程融入教學活動</a:t>
                      </a:r>
                      <a:endParaRPr lang="zh-TW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534910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898018"/>
              </p:ext>
            </p:extLst>
          </p:nvPr>
        </p:nvGraphicFramePr>
        <p:xfrm>
          <a:off x="3907586" y="2862398"/>
          <a:ext cx="3395826" cy="822960"/>
        </p:xfrm>
        <a:graphic>
          <a:graphicData uri="http://schemas.openxmlformats.org/drawingml/2006/table">
            <a:tbl>
              <a:tblPr/>
              <a:tblGrid>
                <a:gridCol w="3395826">
                  <a:extLst>
                    <a:ext uri="{9D8B030D-6E8A-4147-A177-3AD203B41FA5}">
                      <a16:colId xmlns:a16="http://schemas.microsoft.com/office/drawing/2014/main" val="2540757405"/>
                    </a:ext>
                  </a:extLst>
                </a:gridCol>
              </a:tblGrid>
              <a:tr h="738052"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認識香菸成分、主流菸、側流菸及三手菸</a:t>
                      </a:r>
                      <a:endParaRPr lang="zh-TW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494105"/>
                  </a:ext>
                </a:extLst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57719"/>
              </p:ext>
            </p:extLst>
          </p:nvPr>
        </p:nvGraphicFramePr>
        <p:xfrm>
          <a:off x="7478486" y="2889737"/>
          <a:ext cx="4245428" cy="822960"/>
        </p:xfrm>
        <a:graphic>
          <a:graphicData uri="http://schemas.openxmlformats.org/drawingml/2006/table">
            <a:tbl>
              <a:tblPr/>
              <a:tblGrid>
                <a:gridCol w="4245428">
                  <a:extLst>
                    <a:ext uri="{9D8B030D-6E8A-4147-A177-3AD203B41FA5}">
                      <a16:colId xmlns:a16="http://schemas.microsoft.com/office/drawing/2014/main" val="3413922795"/>
                    </a:ext>
                  </a:extLst>
                </a:gridCol>
              </a:tblGrid>
              <a:tr h="718457"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使用電子菸，除了具口腔爆炸風險外；更易造成尼古丁中</a:t>
                      </a:r>
                      <a:endParaRPr lang="zh-TW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144096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158083"/>
              </p:ext>
            </p:extLst>
          </p:nvPr>
        </p:nvGraphicFramePr>
        <p:xfrm>
          <a:off x="81900" y="5623701"/>
          <a:ext cx="4539343" cy="1234299"/>
        </p:xfrm>
        <a:graphic>
          <a:graphicData uri="http://schemas.openxmlformats.org/drawingml/2006/table">
            <a:tbl>
              <a:tblPr/>
              <a:tblGrid>
                <a:gridCol w="4539343">
                  <a:extLst>
                    <a:ext uri="{9D8B030D-6E8A-4147-A177-3AD203B41FA5}">
                      <a16:colId xmlns:a16="http://schemas.microsoft.com/office/drawing/2014/main" val="1733798312"/>
                    </a:ext>
                  </a:extLst>
                </a:gridCol>
              </a:tblGrid>
              <a:tr h="123429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拒絕電子菸–希望</a:t>
                      </a:r>
                      <a:r>
                        <a:rPr 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同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</a:t>
                      </a:r>
                      <a:r>
                        <a:rPr 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們</a:t>
                      </a:r>
                      <a:r>
                        <a:rPr lang="zh-TW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將所學的常識</a:t>
                      </a:r>
                      <a:r>
                        <a:rPr 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回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家跟家長說使用電子菸無助戒菸，反而更容易成癮</a:t>
                      </a:r>
                      <a:endParaRPr lang="zh-TW" sz="3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245117"/>
                  </a:ext>
                </a:extLst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871659"/>
              </p:ext>
            </p:extLst>
          </p:nvPr>
        </p:nvGraphicFramePr>
        <p:xfrm>
          <a:off x="4724327" y="5667133"/>
          <a:ext cx="3233057" cy="1188720"/>
        </p:xfrm>
        <a:graphic>
          <a:graphicData uri="http://schemas.openxmlformats.org/drawingml/2006/table">
            <a:tbl>
              <a:tblPr/>
              <a:tblGrid>
                <a:gridCol w="3233057">
                  <a:extLst>
                    <a:ext uri="{9D8B030D-6E8A-4147-A177-3AD203B41FA5}">
                      <a16:colId xmlns:a16="http://schemas.microsoft.com/office/drawing/2014/main" val="1163103534"/>
                    </a:ext>
                  </a:extLst>
                </a:gridCol>
              </a:tblGrid>
              <a:tr h="1097139"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以社會名人的案例，做為分享；希望同學們能引以為鑑</a:t>
                      </a:r>
                      <a:endParaRPr lang="zh-TW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930283"/>
                  </a:ext>
                </a:extLst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606769"/>
              </p:ext>
            </p:extLst>
          </p:nvPr>
        </p:nvGraphicFramePr>
        <p:xfrm>
          <a:off x="8297232" y="5867648"/>
          <a:ext cx="3037115" cy="457200"/>
        </p:xfrm>
        <a:graphic>
          <a:graphicData uri="http://schemas.openxmlformats.org/drawingml/2006/table">
            <a:tbl>
              <a:tblPr/>
              <a:tblGrid>
                <a:gridCol w="3037115">
                  <a:extLst>
                    <a:ext uri="{9D8B030D-6E8A-4147-A177-3AD203B41FA5}">
                      <a16:colId xmlns:a16="http://schemas.microsoft.com/office/drawing/2014/main" val="4250187638"/>
                    </a:ext>
                  </a:extLst>
                </a:gridCol>
              </a:tblGrid>
              <a:tr h="310243">
                <a:tc>
                  <a:txBody>
                    <a:bodyPr/>
                    <a:lstStyle/>
                    <a:p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＆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時間曁搶答活動。</a:t>
                      </a:r>
                      <a:endParaRPr lang="zh-TW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04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175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146958"/>
            <a:ext cx="11514665" cy="620485"/>
          </a:xfrm>
        </p:spPr>
        <p:txBody>
          <a:bodyPr>
            <a:normAutofit fontScale="90000"/>
          </a:bodyPr>
          <a:lstStyle/>
          <a:p>
            <a:r>
              <a:rPr lang="zh-TW" altLang="zh-TW" b="1" dirty="0">
                <a:solidFill>
                  <a:srgbClr val="FF0000"/>
                </a:solidFill>
              </a:rPr>
              <a:t>致我最愛的人</a:t>
            </a:r>
            <a:r>
              <a:rPr lang="en-US" altLang="zh-TW" b="1" dirty="0">
                <a:solidFill>
                  <a:srgbClr val="FF0000"/>
                </a:solidFill>
              </a:rPr>
              <a:t>--</a:t>
            </a:r>
            <a:r>
              <a:rPr lang="zh-TW" altLang="zh-TW" b="1" dirty="0">
                <a:solidFill>
                  <a:srgbClr val="FF0000"/>
                </a:solidFill>
              </a:rPr>
              <a:t>肺腐之言卡片</a:t>
            </a:r>
            <a:r>
              <a:rPr lang="zh-TW" altLang="zh-TW" b="1" dirty="0" smtClean="0">
                <a:solidFill>
                  <a:srgbClr val="FF0000"/>
                </a:solidFill>
              </a:rPr>
              <a:t>製作</a:t>
            </a:r>
            <a:r>
              <a:rPr lang="zh-TW" altLang="en-US" b="1" dirty="0" smtClean="0">
                <a:solidFill>
                  <a:srgbClr val="FF0000"/>
                </a:solidFill>
              </a:rPr>
              <a:t>   </a:t>
            </a:r>
            <a:r>
              <a:rPr lang="zh-TW" altLang="zh-TW" b="1" dirty="0" smtClean="0">
                <a:solidFill>
                  <a:schemeClr val="tx1"/>
                </a:solidFill>
              </a:rPr>
              <a:t>肺</a:t>
            </a:r>
            <a:r>
              <a:rPr lang="zh-TW" altLang="zh-TW" b="1" dirty="0">
                <a:solidFill>
                  <a:schemeClr val="tx1"/>
                </a:solidFill>
              </a:rPr>
              <a:t>「腐」之言卡片製作</a:t>
            </a:r>
            <a:br>
              <a:rPr lang="zh-TW" altLang="zh-TW" b="1" dirty="0">
                <a:solidFill>
                  <a:schemeClr val="tx1"/>
                </a:solidFill>
              </a:rPr>
            </a:b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7975" y="865834"/>
            <a:ext cx="10573052" cy="5273919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41613" y="8166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74" y="685105"/>
            <a:ext cx="9792323" cy="225609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694991"/>
            <a:ext cx="9058921" cy="228069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008" y="637677"/>
            <a:ext cx="7305986" cy="234469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52" y="3605900"/>
            <a:ext cx="7162408" cy="248527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126" y="3597925"/>
            <a:ext cx="7506855" cy="240497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9843" y="3925431"/>
            <a:ext cx="7866407" cy="2058813"/>
          </a:xfrm>
          <a:prstGeom prst="rect">
            <a:avLst/>
          </a:prstGeom>
        </p:spPr>
      </p:pic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545158"/>
              </p:ext>
            </p:extLst>
          </p:nvPr>
        </p:nvGraphicFramePr>
        <p:xfrm>
          <a:off x="377975" y="2893027"/>
          <a:ext cx="3622526" cy="640080"/>
        </p:xfrm>
        <a:graphic>
          <a:graphicData uri="http://schemas.openxmlformats.org/drawingml/2006/table">
            <a:tbl>
              <a:tblPr/>
              <a:tblGrid>
                <a:gridCol w="3622526">
                  <a:extLst>
                    <a:ext uri="{9D8B030D-6E8A-4147-A177-3AD203B41FA5}">
                      <a16:colId xmlns:a16="http://schemas.microsoft.com/office/drawing/2014/main" val="91168334"/>
                    </a:ext>
                  </a:extLst>
                </a:gridCol>
              </a:tblGrid>
              <a:tr h="312330">
                <a:tc>
                  <a:txBody>
                    <a:bodyPr/>
                    <a:lstStyle/>
                    <a:p>
                      <a:r>
                        <a:rPr lang="zh-TW" altLang="zh-TW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同學們發揮課堂所學創意致家長肺「腐」之言小卡片，勸導戒菸檳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508321"/>
                  </a:ext>
                </a:extLst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181543"/>
              </p:ext>
            </p:extLst>
          </p:nvPr>
        </p:nvGraphicFramePr>
        <p:xfrm>
          <a:off x="4118913" y="2957845"/>
          <a:ext cx="3626098" cy="640080"/>
        </p:xfrm>
        <a:graphic>
          <a:graphicData uri="http://schemas.openxmlformats.org/drawingml/2006/table">
            <a:tbl>
              <a:tblPr/>
              <a:tblGrid>
                <a:gridCol w="3626098">
                  <a:extLst>
                    <a:ext uri="{9D8B030D-6E8A-4147-A177-3AD203B41FA5}">
                      <a16:colId xmlns:a16="http://schemas.microsoft.com/office/drawing/2014/main" val="3238061539"/>
                    </a:ext>
                  </a:extLst>
                </a:gridCol>
              </a:tblGrid>
              <a:tr h="607517">
                <a:tc>
                  <a:txBody>
                    <a:bodyPr/>
                    <a:lstStyle/>
                    <a:p>
                      <a:r>
                        <a:rPr lang="zh-TW" altLang="zh-TW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同學動之以情，製作小卡片，讓爸爸知道很愛他也擔心他的健康。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096540"/>
                  </a:ext>
                </a:extLst>
              </a:tr>
            </a:tbl>
          </a:graphicData>
        </a:graphic>
      </p:graphicFrame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555283"/>
              </p:ext>
            </p:extLst>
          </p:nvPr>
        </p:nvGraphicFramePr>
        <p:xfrm>
          <a:off x="7863423" y="2941202"/>
          <a:ext cx="3504113" cy="914400"/>
        </p:xfrm>
        <a:graphic>
          <a:graphicData uri="http://schemas.openxmlformats.org/drawingml/2006/table">
            <a:tbl>
              <a:tblPr/>
              <a:tblGrid>
                <a:gridCol w="3504113">
                  <a:extLst>
                    <a:ext uri="{9D8B030D-6E8A-4147-A177-3AD203B41FA5}">
                      <a16:colId xmlns:a16="http://schemas.microsoft.com/office/drawing/2014/main" val="4264237847"/>
                    </a:ext>
                  </a:extLst>
                </a:gridCol>
              </a:tblGrid>
              <a:tr h="800402">
                <a:tc>
                  <a:txBody>
                    <a:bodyPr/>
                    <a:lstStyle/>
                    <a:p>
                      <a:r>
                        <a:rPr lang="zh-TW" altLang="zh-TW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同學溫情喊話，羅列很多吸菸的壞處；也希望不要因為有心事就吸菸，對身體不好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780828"/>
                  </a:ext>
                </a:extLst>
              </a:tr>
            </a:tbl>
          </a:graphicData>
        </a:graphic>
      </p:graphicFrame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950536"/>
              </p:ext>
            </p:extLst>
          </p:nvPr>
        </p:nvGraphicFramePr>
        <p:xfrm>
          <a:off x="408606" y="6027889"/>
          <a:ext cx="3693761" cy="766648"/>
        </p:xfrm>
        <a:graphic>
          <a:graphicData uri="http://schemas.openxmlformats.org/drawingml/2006/table">
            <a:tbl>
              <a:tblPr/>
              <a:tblGrid>
                <a:gridCol w="3693761">
                  <a:extLst>
                    <a:ext uri="{9D8B030D-6E8A-4147-A177-3AD203B41FA5}">
                      <a16:colId xmlns:a16="http://schemas.microsoft.com/office/drawing/2014/main" val="3303692077"/>
                    </a:ext>
                  </a:extLst>
                </a:gridCol>
              </a:tblGrid>
              <a:tr h="766648">
                <a:tc>
                  <a:txBody>
                    <a:bodyPr/>
                    <a:lstStyle/>
                    <a:p>
                      <a:r>
                        <a:rPr lang="zh-TW" altLang="zh-TW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兒子跟爸爸說，有很多戒菸的方法，戒菸要有恆心並可求助戒菸專線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350224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587518"/>
              </p:ext>
            </p:extLst>
          </p:nvPr>
        </p:nvGraphicFramePr>
        <p:xfrm>
          <a:off x="4199347" y="6044428"/>
          <a:ext cx="3739243" cy="640080"/>
        </p:xfrm>
        <a:graphic>
          <a:graphicData uri="http://schemas.openxmlformats.org/drawingml/2006/table">
            <a:tbl>
              <a:tblPr/>
              <a:tblGrid>
                <a:gridCol w="3739243">
                  <a:extLst>
                    <a:ext uri="{9D8B030D-6E8A-4147-A177-3AD203B41FA5}">
                      <a16:colId xmlns:a16="http://schemas.microsoft.com/office/drawing/2014/main" val="51735829"/>
                    </a:ext>
                  </a:extLst>
                </a:gridCol>
              </a:tblGrid>
              <a:tr h="514985">
                <a:tc>
                  <a:txBody>
                    <a:bodyPr/>
                    <a:lstStyle/>
                    <a:p>
                      <a:r>
                        <a:rPr lang="zh-TW" altLang="zh-TW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小卡片陳述菸草會造成很多疾病；戒菸永遠不嫌晚，可撥打戒菸專線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160317"/>
                  </a:ext>
                </a:extLst>
              </a:tr>
            </a:tbl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486235"/>
              </p:ext>
            </p:extLst>
          </p:nvPr>
        </p:nvGraphicFramePr>
        <p:xfrm>
          <a:off x="8027628" y="5954013"/>
          <a:ext cx="3740936" cy="914400"/>
        </p:xfrm>
        <a:graphic>
          <a:graphicData uri="http://schemas.openxmlformats.org/drawingml/2006/table">
            <a:tbl>
              <a:tblPr/>
              <a:tblGrid>
                <a:gridCol w="3740936">
                  <a:extLst>
                    <a:ext uri="{9D8B030D-6E8A-4147-A177-3AD203B41FA5}">
                      <a16:colId xmlns:a16="http://schemas.microsoft.com/office/drawing/2014/main" val="3303820575"/>
                    </a:ext>
                  </a:extLst>
                </a:gridCol>
              </a:tblGrid>
              <a:tr h="718246">
                <a:tc>
                  <a:txBody>
                    <a:bodyPr/>
                    <a:lstStyle/>
                    <a:p>
                      <a:r>
                        <a:rPr lang="zh-TW" altLang="zh-TW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致爸爸的小卡片</a:t>
                      </a:r>
                      <a:r>
                        <a:rPr lang="en-US" altLang="zh-TW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zh-TW" altLang="zh-TW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抽菸很浪費錢，也會生病；希望爸爸逐漸減少抽菸的習慣進而戒菸</a:t>
                      </a:r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93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259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9915" y="185058"/>
            <a:ext cx="6384472" cy="713014"/>
          </a:xfrm>
        </p:spPr>
        <p:txBody>
          <a:bodyPr>
            <a:normAutofit fontScale="90000"/>
          </a:bodyPr>
          <a:lstStyle/>
          <a:p>
            <a:r>
              <a:rPr lang="zh-TW" altLang="zh-TW" b="1" dirty="0">
                <a:solidFill>
                  <a:srgbClr val="FF0000"/>
                </a:solidFill>
              </a:rPr>
              <a:t>致我最愛的人</a:t>
            </a:r>
            <a:r>
              <a:rPr lang="en-US" altLang="zh-TW" b="1" dirty="0">
                <a:solidFill>
                  <a:srgbClr val="FF0000"/>
                </a:solidFill>
              </a:rPr>
              <a:t>--</a:t>
            </a:r>
            <a:r>
              <a:rPr lang="zh-TW" altLang="zh-TW" b="1" dirty="0">
                <a:solidFill>
                  <a:srgbClr val="FF0000"/>
                </a:solidFill>
              </a:rPr>
              <a:t>肺腐之言卡片製作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064" y="716405"/>
            <a:ext cx="6271255" cy="215112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837" y="738636"/>
            <a:ext cx="3446620" cy="204490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454" y="688856"/>
            <a:ext cx="3352776" cy="209468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70" y="3848728"/>
            <a:ext cx="6547583" cy="198865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837" y="3870959"/>
            <a:ext cx="3284627" cy="19886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8994" y="3794366"/>
            <a:ext cx="3445692" cy="2097377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053078"/>
              </p:ext>
            </p:extLst>
          </p:nvPr>
        </p:nvGraphicFramePr>
        <p:xfrm>
          <a:off x="329064" y="2867533"/>
          <a:ext cx="11625943" cy="822960"/>
        </p:xfrm>
        <a:graphic>
          <a:graphicData uri="http://schemas.openxmlformats.org/drawingml/2006/table">
            <a:tbl>
              <a:tblPr/>
              <a:tblGrid>
                <a:gridCol w="11625943">
                  <a:extLst>
                    <a:ext uri="{9D8B030D-6E8A-4147-A177-3AD203B41FA5}">
                      <a16:colId xmlns:a16="http://schemas.microsoft.com/office/drawing/2014/main" val="2852980909"/>
                    </a:ext>
                  </a:extLst>
                </a:gridCol>
              </a:tblGrid>
              <a:tr h="767442"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同學們發揮課堂所學創意致家長肺「腐」之言小卡片，期待「</a:t>
                      </a:r>
                      <a:r>
                        <a:rPr lang="zh-TW" altLang="zh-TW" sz="2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無菸家庭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」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en-US" altLang="zh-TW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想跟家人說的話</a:t>
                      </a:r>
                      <a:r>
                        <a:rPr lang="zh-TW" altLang="zh-TW" sz="24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菸不上身，健康一生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。吸菸對肺不好，也會影響自己及家人的健康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614131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146289"/>
              </p:ext>
            </p:extLst>
          </p:nvPr>
        </p:nvGraphicFramePr>
        <p:xfrm>
          <a:off x="457201" y="5943600"/>
          <a:ext cx="10907486" cy="822960"/>
        </p:xfrm>
        <a:graphic>
          <a:graphicData uri="http://schemas.openxmlformats.org/drawingml/2006/table">
            <a:tbl>
              <a:tblPr/>
              <a:tblGrid>
                <a:gridCol w="10907486">
                  <a:extLst>
                    <a:ext uri="{9D8B030D-6E8A-4147-A177-3AD203B41FA5}">
                      <a16:colId xmlns:a16="http://schemas.microsoft.com/office/drawing/2014/main" val="1725676188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同學製作小卡片內容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陳述著他從課程上學習到的知識</a:t>
                      </a:r>
                      <a:endParaRPr lang="en-US" altLang="zh-TW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藉由感人的文字勸家人為了健康要戒菸；達到任務者，給予獎勵 。</a:t>
                      </a:r>
                      <a:endParaRPr lang="zh-TW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614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56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43468" y="372533"/>
            <a:ext cx="10820400" cy="5977468"/>
          </a:xfrm>
        </p:spPr>
        <p:txBody>
          <a:bodyPr>
            <a:normAutofit lnSpcReduction="10000"/>
          </a:bodyPr>
          <a:lstStyle/>
          <a:p>
            <a:pPr lvl="0" algn="l"/>
            <a:r>
              <a:rPr lang="zh-TW" altLang="zh-TW" sz="3600" dirty="0">
                <a:solidFill>
                  <a:srgbClr val="0070C0"/>
                </a:solidFill>
              </a:rPr>
              <a:t>前言</a:t>
            </a:r>
          </a:p>
          <a:p>
            <a:pPr algn="l"/>
            <a:r>
              <a:rPr lang="zh-TW" altLang="zh-TW" sz="3200" b="1" dirty="0">
                <a:solidFill>
                  <a:schemeClr val="tx1"/>
                </a:solidFill>
              </a:rPr>
              <a:t>一、研究動機</a:t>
            </a:r>
          </a:p>
          <a:p>
            <a:pPr algn="just"/>
            <a:r>
              <a:rPr lang="en-US" altLang="zh-TW" sz="3600" dirty="0">
                <a:solidFill>
                  <a:schemeClr val="tx1"/>
                </a:solidFill>
              </a:rPr>
              <a:t>    </a:t>
            </a:r>
            <a:r>
              <a:rPr lang="zh-TW" altLang="zh-TW" sz="3600" dirty="0">
                <a:solidFill>
                  <a:schemeClr val="tx1"/>
                </a:solidFill>
              </a:rPr>
              <a:t>本校位於新竹市的邊陲濱海區，全校僅有八班，學生人數為</a:t>
            </a:r>
            <a:r>
              <a:rPr lang="en-US" altLang="zh-TW" sz="3600" dirty="0">
                <a:solidFill>
                  <a:schemeClr val="tx1"/>
                </a:solidFill>
              </a:rPr>
              <a:t>128</a:t>
            </a:r>
            <a:r>
              <a:rPr lang="zh-TW" altLang="zh-TW" sz="3600" dirty="0">
                <a:solidFill>
                  <a:schemeClr val="tx1"/>
                </a:solidFill>
              </a:rPr>
              <a:t>人，是新竹市最小的國中。學區家長大多社經地位不高，從事勞力性工作居多，家人在菸、檳使用頻率上較高。希望可以透過這樣的研究，了解家長對孩子的影響，並且也希望可以透過學生，改進家庭的文化。</a:t>
            </a:r>
            <a:endParaRPr lang="en-US" altLang="zh-TW" sz="3600" dirty="0">
              <a:solidFill>
                <a:schemeClr val="tx1"/>
              </a:solidFill>
            </a:endParaRPr>
          </a:p>
          <a:p>
            <a:pPr algn="l"/>
            <a:r>
              <a:rPr lang="zh-TW" altLang="zh-TW" sz="3200" b="1" dirty="0">
                <a:solidFill>
                  <a:schemeClr val="tx1"/>
                </a:solidFill>
              </a:rPr>
              <a:t>二、現況分析</a:t>
            </a:r>
          </a:p>
          <a:p>
            <a:pPr algn="just"/>
            <a:r>
              <a:rPr lang="en-US" altLang="zh-TW" sz="3600" dirty="0">
                <a:solidFill>
                  <a:schemeClr val="tx1"/>
                </a:solidFill>
              </a:rPr>
              <a:t>    </a:t>
            </a:r>
            <a:r>
              <a:rPr lang="zh-TW" altLang="zh-TW" sz="3600" dirty="0">
                <a:solidFill>
                  <a:schemeClr val="tx1"/>
                </a:solidFill>
              </a:rPr>
              <a:t>大多數學生家長都有抽菸的習慣，學生吸二手菸、三手菸的比例極高，在問卷中可看出此狀況。</a:t>
            </a:r>
          </a:p>
          <a:p>
            <a:pPr algn="just"/>
            <a:endParaRPr lang="zh-TW" altLang="zh-TW" sz="3600" dirty="0"/>
          </a:p>
          <a:p>
            <a:pPr algn="just"/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75613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447" y="234043"/>
            <a:ext cx="10605709" cy="680357"/>
          </a:xfrm>
        </p:spPr>
        <p:txBody>
          <a:bodyPr>
            <a:normAutofit fontScale="90000"/>
          </a:bodyPr>
          <a:lstStyle/>
          <a:p>
            <a:r>
              <a:rPr lang="zh-TW" altLang="zh-TW" b="1" dirty="0">
                <a:solidFill>
                  <a:srgbClr val="FF0000"/>
                </a:solidFill>
              </a:rPr>
              <a:t>結合校班親會辦理菸害防制宣導—認識電子菸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413" y="969344"/>
            <a:ext cx="5323535" cy="290251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364" y="3600232"/>
            <a:ext cx="5437414" cy="3020131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779300"/>
              </p:ext>
            </p:extLst>
          </p:nvPr>
        </p:nvGraphicFramePr>
        <p:xfrm>
          <a:off x="5676902" y="1160036"/>
          <a:ext cx="5753098" cy="2194560"/>
        </p:xfrm>
        <a:graphic>
          <a:graphicData uri="http://schemas.openxmlformats.org/drawingml/2006/table">
            <a:tbl>
              <a:tblPr/>
              <a:tblGrid>
                <a:gridCol w="5753098">
                  <a:extLst>
                    <a:ext uri="{9D8B030D-6E8A-4147-A177-3AD203B41FA5}">
                      <a16:colId xmlns:a16="http://schemas.microsoft.com/office/drawing/2014/main" val="1477639"/>
                    </a:ext>
                  </a:extLst>
                </a:gridCol>
              </a:tblGrid>
              <a:tr h="2073811">
                <a:tc>
                  <a:txBody>
                    <a:bodyPr/>
                    <a:lstStyle/>
                    <a:p>
                      <a:pPr marL="317500" indent="-317500" algn="l">
                        <a:spcAft>
                          <a:spcPts val="0"/>
                        </a:spcAft>
                      </a:pP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校長主持班親會菸害防制講座—認識菸害</a:t>
                      </a:r>
                      <a:endParaRPr lang="en-US" altLang="zh-TW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31750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</a:t>
                      </a:r>
                      <a:r>
                        <a:rPr lang="zh-TW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務主任宣導除了繼續推動各項健促</a:t>
                      </a:r>
                      <a:r>
                        <a:rPr 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議題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外本學年度工作重點推動無菸校園。</a:t>
                      </a:r>
                      <a:endParaRPr lang="en-US" altLang="zh-TW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31750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電子菸含有害物質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尼古丁、丙二醇及其他香料成份，對人體產生慢性傷害，比香菸更嚴重</a:t>
                      </a:r>
                    </a:p>
                  </a:txBody>
                  <a:tcPr marL="0" marR="0" marT="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204720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819811"/>
              </p:ext>
            </p:extLst>
          </p:nvPr>
        </p:nvGraphicFramePr>
        <p:xfrm>
          <a:off x="157425" y="3926804"/>
          <a:ext cx="6276032" cy="2651760"/>
        </p:xfrm>
        <a:graphic>
          <a:graphicData uri="http://schemas.openxmlformats.org/drawingml/2006/table">
            <a:tbl>
              <a:tblPr/>
              <a:tblGrid>
                <a:gridCol w="6276032">
                  <a:extLst>
                    <a:ext uri="{9D8B030D-6E8A-4147-A177-3AD203B41FA5}">
                      <a16:colId xmlns:a16="http://schemas.microsoft.com/office/drawing/2014/main" val="1000087321"/>
                    </a:ext>
                  </a:extLst>
                </a:gridCol>
              </a:tblGrid>
              <a:tr h="2498272">
                <a:tc>
                  <a:txBody>
                    <a:bodyPr/>
                    <a:lstStyle/>
                    <a:p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利用每學期家長參與班級事務，辦理講座，獲得新知，在家多關心學童的生活狀況。</a:t>
                      </a:r>
                      <a:endParaRPr lang="en-US" altLang="zh-TW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電子菸除了裝菸草，也可以裝置毒品吸食，對兒童及青少年危害很大，請家長多注意關心學童。</a:t>
                      </a:r>
                      <a:endParaRPr lang="en-US" altLang="zh-TW" sz="2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結合本學年度校慶，設攤辦理社區民眾及家長免費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zh-TW" altLang="zh-TW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檢測，歡迎踴躍參加。 </a:t>
                      </a:r>
                      <a:endParaRPr lang="zh-TW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547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360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87677" y="424543"/>
            <a:ext cx="8564637" cy="685800"/>
          </a:xfrm>
        </p:spPr>
        <p:txBody>
          <a:bodyPr>
            <a:normAutofit/>
          </a:bodyPr>
          <a:lstStyle/>
          <a:p>
            <a:r>
              <a:rPr lang="zh-TW" altLang="zh-TW" b="1" dirty="0">
                <a:solidFill>
                  <a:srgbClr val="FF0000"/>
                </a:solidFill>
              </a:rPr>
              <a:t>朝會結合校慶園遊會辦理</a:t>
            </a:r>
            <a:r>
              <a:rPr lang="en-US" altLang="zh-TW" b="1" dirty="0">
                <a:solidFill>
                  <a:srgbClr val="FF0000"/>
                </a:solidFill>
              </a:rPr>
              <a:t>CO</a:t>
            </a:r>
            <a:r>
              <a:rPr lang="zh-TW" altLang="zh-TW" b="1" dirty="0">
                <a:solidFill>
                  <a:srgbClr val="FF0000"/>
                </a:solidFill>
              </a:rPr>
              <a:t>檢測宣導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193" y="1572007"/>
            <a:ext cx="4202534" cy="29654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84" y="1633463"/>
            <a:ext cx="4310743" cy="287383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062833" y="1110342"/>
            <a:ext cx="6236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kern="100" dirty="0">
                <a:latin typeface="+mn-ea"/>
                <a:cs typeface="Times New Roman" panose="02020603050405020304" pitchFamily="18" charset="0"/>
              </a:rPr>
              <a:t>利用朝會宣導設立肺部</a:t>
            </a:r>
            <a:r>
              <a:rPr lang="en-US" altLang="zh-TW" sz="2800" kern="100" dirty="0">
                <a:latin typeface="+mn-ea"/>
                <a:cs typeface="Times New Roman" panose="02020603050405020304" pitchFamily="18" charset="0"/>
              </a:rPr>
              <a:t>CO</a:t>
            </a:r>
            <a:r>
              <a:rPr lang="zh-TW" altLang="zh-TW" sz="2800" kern="100" dirty="0">
                <a:latin typeface="+mn-ea"/>
                <a:cs typeface="Times New Roman" panose="02020603050405020304" pitchFamily="18" charset="0"/>
              </a:rPr>
              <a:t>檢測的目的</a:t>
            </a:r>
            <a:endParaRPr lang="zh-TW" altLang="en-US" sz="2800" dirty="0"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4984" y="5060625"/>
            <a:ext cx="10738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kern="100" dirty="0" smtClean="0">
                <a:latin typeface="+mj-ea"/>
                <a:ea typeface="+mj-ea"/>
                <a:cs typeface="Times New Roman" panose="02020603050405020304" pitchFamily="18" charset="0"/>
              </a:rPr>
              <a:t>1.</a:t>
            </a:r>
            <a:r>
              <a:rPr lang="zh-TW" altLang="en-US" sz="2800" kern="100" dirty="0" smtClean="0">
                <a:latin typeface="+mj-ea"/>
                <a:ea typeface="+mj-ea"/>
                <a:cs typeface="Times New Roman" panose="02020603050405020304" pitchFamily="18" charset="0"/>
              </a:rPr>
              <a:t>讓同學</a:t>
            </a:r>
            <a:r>
              <a:rPr lang="zh-TW" altLang="zh-TW" sz="2800" kern="100" dirty="0" smtClean="0">
                <a:latin typeface="+mj-ea"/>
                <a:ea typeface="+mj-ea"/>
                <a:cs typeface="Times New Roman" panose="02020603050405020304" pitchFamily="18" charset="0"/>
              </a:rPr>
              <a:t>認識香菸</a:t>
            </a:r>
            <a:r>
              <a:rPr lang="zh-TW" altLang="en-US" sz="2800" kern="100" dirty="0" smtClean="0"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lang="zh-TW" altLang="zh-TW" sz="2800" dirty="0" smtClean="0">
                <a:latin typeface="+mj-ea"/>
                <a:ea typeface="+mj-ea"/>
              </a:rPr>
              <a:t>二</a:t>
            </a:r>
            <a:r>
              <a:rPr lang="zh-TW" altLang="zh-TW" sz="2800" dirty="0">
                <a:latin typeface="+mj-ea"/>
                <a:ea typeface="+mj-ea"/>
              </a:rPr>
              <a:t>、三手菸</a:t>
            </a:r>
            <a:r>
              <a:rPr lang="zh-TW" altLang="zh-TW" sz="2800" kern="100" dirty="0" smtClean="0"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lang="zh-TW" altLang="zh-TW" sz="2800" kern="100" dirty="0">
                <a:latin typeface="+mj-ea"/>
                <a:ea typeface="+mj-ea"/>
                <a:cs typeface="Times New Roman" panose="02020603050405020304" pitchFamily="18" charset="0"/>
              </a:rPr>
              <a:t>油煙對</a:t>
            </a:r>
            <a:r>
              <a:rPr lang="zh-TW" altLang="zh-TW" sz="2800" kern="100" dirty="0">
                <a:latin typeface="+mn-ea"/>
                <a:cs typeface="Times New Roman" panose="02020603050405020304" pitchFamily="18" charset="0"/>
              </a:rPr>
              <a:t>肺部</a:t>
            </a:r>
            <a:r>
              <a:rPr lang="zh-TW" altLang="zh-TW" sz="2800" kern="100" dirty="0" smtClean="0">
                <a:latin typeface="+mn-ea"/>
                <a:cs typeface="Times New Roman" panose="02020603050405020304" pitchFamily="18" charset="0"/>
              </a:rPr>
              <a:t>的</a:t>
            </a:r>
            <a:r>
              <a:rPr lang="zh-TW" altLang="en-US" sz="2800" kern="100" dirty="0" smtClean="0">
                <a:latin typeface="+mn-ea"/>
                <a:cs typeface="Times New Roman" panose="02020603050405020304" pitchFamily="18" charset="0"/>
              </a:rPr>
              <a:t>影響與</a:t>
            </a:r>
            <a:r>
              <a:rPr lang="zh-TW" altLang="zh-TW" sz="2800" kern="100" dirty="0" smtClean="0">
                <a:latin typeface="+mn-ea"/>
                <a:cs typeface="Times New Roman" panose="02020603050405020304" pitchFamily="18" charset="0"/>
              </a:rPr>
              <a:t>傷害</a:t>
            </a:r>
            <a:r>
              <a:rPr lang="zh-TW" altLang="en-US" sz="2800" kern="100" dirty="0" smtClean="0">
                <a:latin typeface="+mn-ea"/>
                <a:cs typeface="Times New Roman" panose="02020603050405020304" pitchFamily="18" charset="0"/>
              </a:rPr>
              <a:t>。</a:t>
            </a:r>
            <a:endParaRPr lang="en-US" altLang="zh-TW" sz="2800" kern="100" dirty="0" smtClean="0">
              <a:latin typeface="+mn-ea"/>
              <a:cs typeface="Times New Roman" panose="02020603050405020304" pitchFamily="18" charset="0"/>
            </a:endParaRPr>
          </a:p>
          <a:p>
            <a:r>
              <a:rPr lang="en-US" altLang="zh-TW" sz="2800" kern="100" dirty="0" smtClean="0">
                <a:latin typeface="+mn-ea"/>
                <a:cs typeface="Times New Roman" panose="02020603050405020304" pitchFamily="18" charset="0"/>
              </a:rPr>
              <a:t>2.</a:t>
            </a:r>
            <a:r>
              <a:rPr lang="zh-TW" altLang="zh-TW" sz="2800" kern="100" dirty="0" smtClean="0">
                <a:latin typeface="+mn-ea"/>
                <a:cs typeface="Times New Roman" panose="02020603050405020304" pitchFamily="18" charset="0"/>
              </a:rPr>
              <a:t>園</a:t>
            </a:r>
            <a:r>
              <a:rPr lang="zh-TW" altLang="zh-TW" sz="2800" kern="100" dirty="0">
                <a:latin typeface="+mn-ea"/>
                <a:cs typeface="Times New Roman" panose="02020603050405020304" pitchFamily="18" charset="0"/>
              </a:rPr>
              <a:t>遊會設立肺部</a:t>
            </a:r>
            <a:r>
              <a:rPr lang="en-US" altLang="zh-TW" sz="2800" kern="100" dirty="0">
                <a:latin typeface="+mn-ea"/>
                <a:cs typeface="Times New Roman" panose="02020603050405020304" pitchFamily="18" charset="0"/>
              </a:rPr>
              <a:t>CO</a:t>
            </a:r>
            <a:r>
              <a:rPr lang="zh-TW" altLang="zh-TW" sz="2800" kern="100" dirty="0">
                <a:latin typeface="+mn-ea"/>
                <a:cs typeface="Times New Roman" panose="02020603050405020304" pitchFamily="18" charset="0"/>
              </a:rPr>
              <a:t>檢測站，提供檢測與諮詢，並贈送精美小禮物</a:t>
            </a:r>
            <a:r>
              <a:rPr lang="zh-TW" altLang="zh-TW" sz="24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2400" dirty="0"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4356" y="1110341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dirty="0"/>
              <a:t>配合座談會跟同學們宣導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75019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3906" y="384628"/>
            <a:ext cx="10311795" cy="1320800"/>
          </a:xfrm>
        </p:spPr>
        <p:txBody>
          <a:bodyPr>
            <a:normAutofit fontScale="90000"/>
          </a:bodyPr>
          <a:lstStyle/>
          <a:p>
            <a:r>
              <a:rPr lang="zh-TW" altLang="zh-TW" b="1" dirty="0">
                <a:solidFill>
                  <a:srgbClr val="FF0000"/>
                </a:solidFill>
              </a:rPr>
              <a:t>結合校慶園遊會辦理社區家長菸害防治宣導暨</a:t>
            </a:r>
            <a:r>
              <a:rPr lang="en-US" altLang="zh-TW" b="1" dirty="0">
                <a:solidFill>
                  <a:srgbClr val="FF0000"/>
                </a:solidFill>
              </a:rPr>
              <a:t>CO</a:t>
            </a:r>
            <a:r>
              <a:rPr lang="zh-TW" altLang="zh-TW" b="1" dirty="0">
                <a:solidFill>
                  <a:srgbClr val="FF0000"/>
                </a:solidFill>
              </a:rPr>
              <a:t>檢測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357" y="1048693"/>
            <a:ext cx="4231672" cy="284763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273" y="1045028"/>
            <a:ext cx="4326687" cy="285130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357" y="3896331"/>
            <a:ext cx="4231672" cy="29112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273" y="3896331"/>
            <a:ext cx="4326687" cy="28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77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75" y="348343"/>
            <a:ext cx="10099523" cy="1320800"/>
          </a:xfrm>
        </p:spPr>
        <p:txBody>
          <a:bodyPr>
            <a:normAutofit/>
          </a:bodyPr>
          <a:lstStyle/>
          <a:p>
            <a:r>
              <a:rPr lang="zh-TW" altLang="zh-TW" b="1" dirty="0">
                <a:solidFill>
                  <a:srgbClr val="FF0000"/>
                </a:solidFill>
              </a:rPr>
              <a:t>結合醫療單位辦理臉書直播菸害防制教學講座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6" y="1008743"/>
            <a:ext cx="3955457" cy="26702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1775" y="3576545"/>
            <a:ext cx="4917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利用臉書直播線上教學</a:t>
            </a:r>
            <a:r>
              <a:rPr lang="en-US" altLang="zh-TW" sz="2400" dirty="0"/>
              <a:t>-</a:t>
            </a:r>
            <a:r>
              <a:rPr lang="zh-TW" altLang="en-US" sz="2400" dirty="0"/>
              <a:t>認識香菸的成份</a:t>
            </a:r>
            <a:r>
              <a:rPr lang="zh-TW" altLang="en-US" sz="2400" dirty="0" smtClean="0"/>
              <a:t>及致癌</a:t>
            </a:r>
            <a:r>
              <a:rPr lang="zh-TW" altLang="en-US" sz="2400" dirty="0"/>
              <a:t>物質，並可即時與講師</a:t>
            </a:r>
            <a:r>
              <a:rPr lang="en-US" altLang="zh-TW" sz="2400" dirty="0"/>
              <a:t>Q</a:t>
            </a:r>
            <a:r>
              <a:rPr lang="zh-TW" altLang="en-US" sz="2400" dirty="0"/>
              <a:t>＆</a:t>
            </a:r>
            <a:r>
              <a:rPr lang="en-US" altLang="zh-TW" sz="2400" dirty="0"/>
              <a:t>A</a:t>
            </a:r>
            <a:r>
              <a:rPr lang="zh-TW" altLang="en-US" sz="2400" dirty="0"/>
              <a:t>的互動。 </a:t>
            </a:r>
          </a:p>
        </p:txBody>
      </p:sp>
      <p:sp>
        <p:nvSpPr>
          <p:cNvPr id="8" name="矩形 7"/>
          <p:cNvSpPr/>
          <p:nvPr/>
        </p:nvSpPr>
        <p:spPr>
          <a:xfrm>
            <a:off x="5351535" y="5011341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400" dirty="0"/>
              <a:t>利用富禮臉書完成清楚的畫面直播宣導菸害，學童也可即時提問反應問題。不吸菸我行</a:t>
            </a:r>
            <a:r>
              <a:rPr lang="en-US" altLang="zh-TW" sz="2400" dirty="0"/>
              <a:t>-</a:t>
            </a:r>
            <a:r>
              <a:rPr lang="zh-TW" altLang="en-US" sz="2400" dirty="0"/>
              <a:t>青少年向菸</a:t>
            </a:r>
            <a:r>
              <a:rPr lang="en-US" altLang="zh-TW" sz="2400" dirty="0"/>
              <a:t>SAY NO</a:t>
            </a:r>
            <a:r>
              <a:rPr lang="zh-TW" altLang="en-US" sz="2400" dirty="0"/>
              <a:t>遠端教學</a:t>
            </a:r>
            <a:r>
              <a:rPr lang="zh-TW" altLang="en-US" sz="2400" dirty="0" smtClean="0"/>
              <a:t>－同學</a:t>
            </a:r>
            <a:r>
              <a:rPr lang="zh-TW" altLang="en-US" sz="2400" dirty="0"/>
              <a:t>們線上迴響很熱烈。</a:t>
            </a:r>
          </a:p>
          <a:p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824" y="1162840"/>
            <a:ext cx="5288334" cy="36140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185" y="4754803"/>
            <a:ext cx="3659572" cy="19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03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95332" y="260168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altLang="zh-TW" sz="8000" b="1" dirty="0" smtClean="0">
                <a:solidFill>
                  <a:schemeClr val="tx1"/>
                </a:solidFill>
              </a:rPr>
              <a:t>THE</a:t>
            </a:r>
            <a:r>
              <a:rPr lang="zh-TW" altLang="en-US" sz="8000" b="1" dirty="0" smtClean="0">
                <a:solidFill>
                  <a:schemeClr val="tx1"/>
                </a:solidFill>
              </a:rPr>
              <a:t> </a:t>
            </a:r>
            <a:r>
              <a:rPr lang="en-US" altLang="zh-TW" sz="8000" b="1" dirty="0" smtClean="0">
                <a:solidFill>
                  <a:schemeClr val="tx1"/>
                </a:solidFill>
              </a:rPr>
              <a:t>END.</a:t>
            </a:r>
            <a:r>
              <a:rPr lang="en-US" altLang="zh-TW" sz="8000" b="1" dirty="0">
                <a:solidFill>
                  <a:schemeClr val="tx1"/>
                </a:solidFill>
              </a:rPr>
              <a:t/>
            </a:r>
            <a:br>
              <a:rPr lang="en-US" altLang="zh-TW" sz="8000" b="1" dirty="0">
                <a:solidFill>
                  <a:schemeClr val="tx1"/>
                </a:solidFill>
              </a:rPr>
            </a:br>
            <a:endParaRPr lang="zh-TW" alt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68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9467" y="203200"/>
            <a:ext cx="11057466" cy="646853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zh-TW" altLang="zh-TW" sz="3200" dirty="0">
                <a:solidFill>
                  <a:srgbClr val="0070C0"/>
                </a:solidFill>
              </a:rPr>
              <a:t>研究目的</a:t>
            </a:r>
          </a:p>
          <a:p>
            <a:pPr marL="0" indent="0">
              <a:buNone/>
            </a:pPr>
            <a:r>
              <a:rPr lang="zh-TW" altLang="zh-TW" sz="3000" dirty="0" smtClean="0">
                <a:solidFill>
                  <a:schemeClr val="tx1"/>
                </a:solidFill>
              </a:rPr>
              <a:t>藉</a:t>
            </a:r>
            <a:r>
              <a:rPr lang="zh-TW" altLang="zh-TW" sz="3000" dirty="0">
                <a:solidFill>
                  <a:schemeClr val="tx1"/>
                </a:solidFill>
              </a:rPr>
              <a:t>由課程、活動、演講的安排，希望可以調整孩子的觀念，透過問卷分析的結果，發現到本校較欠缺的部分如下</a:t>
            </a:r>
            <a:r>
              <a:rPr lang="en-US" altLang="zh-TW" sz="3000" dirty="0">
                <a:solidFill>
                  <a:schemeClr val="tx1"/>
                </a:solidFill>
              </a:rPr>
              <a:t>(</a:t>
            </a:r>
            <a:r>
              <a:rPr lang="zh-TW" altLang="zh-TW" sz="3000" dirty="0">
                <a:solidFill>
                  <a:schemeClr val="tx1"/>
                </a:solidFill>
              </a:rPr>
              <a:t>括號內為答錯的比例</a:t>
            </a:r>
            <a:r>
              <a:rPr lang="en-US" altLang="zh-TW" sz="3000" dirty="0">
                <a:solidFill>
                  <a:schemeClr val="tx1"/>
                </a:solidFill>
              </a:rPr>
              <a:t>)</a:t>
            </a:r>
            <a:r>
              <a:rPr lang="zh-TW" altLang="zh-TW" sz="3000" dirty="0" smtClean="0">
                <a:solidFill>
                  <a:schemeClr val="tx1"/>
                </a:solidFill>
              </a:rPr>
              <a:t>：</a:t>
            </a:r>
            <a:endParaRPr lang="en-US" altLang="zh-TW" sz="3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TW" altLang="zh-TW" sz="3000" dirty="0">
              <a:solidFill>
                <a:schemeClr val="tx1"/>
              </a:solidFill>
            </a:endParaRPr>
          </a:p>
          <a:p>
            <a:pPr algn="ctr"/>
            <a:r>
              <a:rPr lang="zh-TW" altLang="zh-TW" sz="3900" b="1" dirty="0" smtClean="0">
                <a:solidFill>
                  <a:srgbClr val="0070C0"/>
                </a:solidFill>
              </a:rPr>
              <a:t>反菸拒檳課程融入國中小學校課程</a:t>
            </a:r>
          </a:p>
          <a:p>
            <a:pPr marL="0" indent="0">
              <a:buNone/>
            </a:pPr>
            <a:r>
              <a:rPr lang="en-US" altLang="zh-TW" sz="2800" dirty="0" smtClean="0"/>
              <a:t>1.</a:t>
            </a:r>
            <a:r>
              <a:rPr lang="zh-TW" altLang="zh-TW" sz="2800" dirty="0" smtClean="0"/>
              <a:t>我國菸害防制法規定高中職以下校園內全面禁止吸菸，違者受罰。</a:t>
            </a:r>
            <a:r>
              <a:rPr lang="en-US" altLang="zh-TW" sz="2800" dirty="0" smtClean="0"/>
              <a:t>(15%)</a:t>
            </a:r>
            <a:endParaRPr lang="zh-TW" altLang="zh-TW" sz="2800" dirty="0" smtClean="0"/>
          </a:p>
          <a:p>
            <a:pPr marL="0" indent="0">
              <a:buNone/>
            </a:pPr>
            <a:r>
              <a:rPr lang="en-US" altLang="zh-TW" sz="2800" dirty="0" smtClean="0"/>
              <a:t>2</a:t>
            </a:r>
            <a:r>
              <a:rPr lang="en-US" altLang="zh-TW" sz="2800" dirty="0"/>
              <a:t>.</a:t>
            </a:r>
            <a:r>
              <a:rPr lang="zh-TW" altLang="zh-TW" sz="2800" dirty="0"/>
              <a:t>菸品中的尼古丁是導致人們菸品成癮的主要原因？</a:t>
            </a:r>
            <a:r>
              <a:rPr lang="en-US" altLang="zh-TW" sz="2800" dirty="0"/>
              <a:t>(7%)</a:t>
            </a:r>
            <a:endParaRPr lang="zh-TW" altLang="zh-TW" sz="2800" dirty="0"/>
          </a:p>
          <a:p>
            <a:pPr marL="0" indent="0">
              <a:buNone/>
            </a:pPr>
            <a:r>
              <a:rPr lang="en-US" altLang="zh-TW" sz="2800" dirty="0"/>
              <a:t>3.</a:t>
            </a:r>
            <a:r>
              <a:rPr lang="zh-TW" altLang="zh-TW" sz="2800" dirty="0"/>
              <a:t>二手菸沒有安全劑量值，暴露二手菸易罹患肺癌、心臟病、氣喘惡化等？</a:t>
            </a:r>
            <a:r>
              <a:rPr lang="en-US" altLang="zh-TW" sz="2800" dirty="0"/>
              <a:t>(7%)</a:t>
            </a:r>
            <a:endParaRPr lang="zh-TW" altLang="zh-TW" sz="2800" dirty="0"/>
          </a:p>
          <a:p>
            <a:pPr marL="0" indent="0">
              <a:buNone/>
            </a:pPr>
            <a:r>
              <a:rPr lang="en-US" altLang="zh-TW" sz="2800" dirty="0"/>
              <a:t>4.</a:t>
            </a:r>
            <a:r>
              <a:rPr lang="zh-TW" altLang="zh-TW" sz="2800" dirty="0"/>
              <a:t>我國菸害防制法規定室內工作與公共場所全面禁止吸菸？</a:t>
            </a:r>
            <a:r>
              <a:rPr lang="en-US" altLang="zh-TW" sz="2800" dirty="0"/>
              <a:t>(7%)</a:t>
            </a:r>
            <a:endParaRPr lang="zh-TW" altLang="zh-TW" sz="2800" dirty="0"/>
          </a:p>
          <a:p>
            <a:pPr marL="0" indent="0">
              <a:buNone/>
            </a:pPr>
            <a:r>
              <a:rPr lang="en-US" altLang="zh-TW" sz="2800" dirty="0"/>
              <a:t>5.</a:t>
            </a:r>
            <a:r>
              <a:rPr lang="zh-TW" altLang="zh-TW" sz="2800" dirty="0"/>
              <a:t>電子煙是一種合法的戒菸藥物</a:t>
            </a:r>
            <a:r>
              <a:rPr lang="en-US" altLang="zh-TW" sz="2800" dirty="0"/>
              <a:t>?(38%)</a:t>
            </a:r>
            <a:endParaRPr lang="zh-TW" altLang="zh-TW" sz="2800" dirty="0"/>
          </a:p>
          <a:p>
            <a:pPr marL="0" indent="0">
              <a:buNone/>
            </a:pPr>
            <a:r>
              <a:rPr lang="en-US" altLang="zh-TW" sz="2800" dirty="0"/>
              <a:t>6.</a:t>
            </a:r>
            <a:r>
              <a:rPr lang="zh-TW" altLang="zh-TW" sz="2800" dirty="0"/>
              <a:t>電子煙無需燃燒煙草，因此不會產生可造成心血管疾病與肺部損傷之焦油、一氧化碳、甲醛等常見之菸煙排放物？</a:t>
            </a:r>
            <a:r>
              <a:rPr lang="en-US" altLang="zh-TW" sz="2800" dirty="0"/>
              <a:t>(31%)</a:t>
            </a:r>
            <a:endParaRPr lang="zh-TW" altLang="zh-TW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109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3" y="745066"/>
            <a:ext cx="10075333" cy="897467"/>
          </a:xfrm>
        </p:spPr>
        <p:txBody>
          <a:bodyPr>
            <a:noAutofit/>
          </a:bodyPr>
          <a:lstStyle/>
          <a:p>
            <a:pPr algn="ctr"/>
            <a:r>
              <a:rPr lang="zh-TW" altLang="zh-TW" sz="4000" b="1" dirty="0">
                <a:solidFill>
                  <a:srgbClr val="0070C0"/>
                </a:solidFill>
              </a:rPr>
              <a:t/>
            </a:r>
            <a:br>
              <a:rPr lang="zh-TW" altLang="zh-TW" sz="4000" b="1" dirty="0">
                <a:solidFill>
                  <a:srgbClr val="0070C0"/>
                </a:solidFill>
              </a:rPr>
            </a:br>
            <a:endParaRPr lang="zh-TW" alt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4133" y="203200"/>
            <a:ext cx="11209867" cy="665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b="1" dirty="0">
                <a:solidFill>
                  <a:srgbClr val="0070C0"/>
                </a:solidFill>
              </a:rPr>
              <a:t>學生反菸拒檳的能力</a:t>
            </a:r>
            <a:endParaRPr lang="en-US" altLang="zh-TW" sz="36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zh-TW" sz="3200" dirty="0" smtClean="0"/>
              <a:t>1</a:t>
            </a:r>
            <a:r>
              <a:rPr lang="en-US" altLang="zh-TW" sz="3200" dirty="0"/>
              <a:t>.</a:t>
            </a:r>
            <a:r>
              <a:rPr lang="zh-TW" altLang="zh-TW" sz="3200" dirty="0"/>
              <a:t>當同學或朋友邀我吸菸時，我有多少把握會說「不」</a:t>
            </a:r>
            <a:r>
              <a:rPr lang="en-US" altLang="zh-TW" sz="3200" dirty="0"/>
              <a:t>?(15%)</a:t>
            </a:r>
            <a:endParaRPr lang="zh-TW" altLang="zh-TW" sz="3200" dirty="0"/>
          </a:p>
          <a:p>
            <a:pPr marL="0" indent="0">
              <a:buNone/>
            </a:pPr>
            <a:r>
              <a:rPr lang="en-US" altLang="zh-TW" sz="3200" dirty="0"/>
              <a:t>2.</a:t>
            </a:r>
            <a:r>
              <a:rPr lang="zh-TW" altLang="zh-TW" sz="3200" dirty="0"/>
              <a:t>我有多少把握不吸菸？</a:t>
            </a:r>
            <a:r>
              <a:rPr lang="en-US" altLang="zh-TW" sz="3200" dirty="0"/>
              <a:t>(15%)</a:t>
            </a:r>
            <a:endParaRPr lang="zh-TW" altLang="zh-TW" sz="3200" dirty="0"/>
          </a:p>
          <a:p>
            <a:pPr marL="0" indent="0">
              <a:buNone/>
            </a:pPr>
            <a:r>
              <a:rPr lang="en-US" altLang="zh-TW" sz="3200" dirty="0"/>
              <a:t>3.</a:t>
            </a:r>
            <a:r>
              <a:rPr lang="zh-TW" altLang="zh-TW" sz="3200" dirty="0"/>
              <a:t>當同學或朋友邀我嚼檳榔時，我有多少把握會說「不」</a:t>
            </a:r>
            <a:r>
              <a:rPr lang="en-US" altLang="zh-TW" sz="3200" dirty="0"/>
              <a:t>?(7%)</a:t>
            </a:r>
            <a:endParaRPr lang="zh-TW" altLang="zh-TW" sz="3200" dirty="0"/>
          </a:p>
          <a:p>
            <a:pPr marL="0" indent="0">
              <a:buNone/>
            </a:pPr>
            <a:r>
              <a:rPr lang="en-US" altLang="zh-TW" sz="3200" dirty="0"/>
              <a:t>4.</a:t>
            </a:r>
            <a:r>
              <a:rPr lang="zh-TW" altLang="zh-TW" sz="3200" dirty="0"/>
              <a:t>我有多少把握不嚼檳榔？</a:t>
            </a:r>
            <a:r>
              <a:rPr lang="en-US" altLang="zh-TW" sz="3200" dirty="0"/>
              <a:t>(7</a:t>
            </a:r>
            <a:r>
              <a:rPr lang="en-US" altLang="zh-TW" sz="3200" dirty="0" smtClean="0"/>
              <a:t>%)</a:t>
            </a:r>
          </a:p>
          <a:p>
            <a:pPr marL="0" indent="0">
              <a:buNone/>
            </a:pPr>
            <a:r>
              <a:rPr lang="zh-TW" altLang="zh-TW" sz="3600" b="1" dirty="0" smtClean="0">
                <a:solidFill>
                  <a:srgbClr val="0070C0"/>
                </a:solidFill>
              </a:rPr>
              <a:t>家人</a:t>
            </a:r>
            <a:r>
              <a:rPr lang="zh-TW" altLang="zh-TW" sz="4000" b="1" dirty="0">
                <a:solidFill>
                  <a:srgbClr val="0070C0"/>
                </a:solidFill>
                <a:cs typeface="+mj-cs"/>
              </a:rPr>
              <a:t>在學生面前吸菸的比率</a:t>
            </a:r>
            <a:endParaRPr lang="zh-TW" altLang="zh-TW" sz="2800" dirty="0"/>
          </a:p>
          <a:p>
            <a:pPr marL="0" lvl="0" indent="0">
              <a:buClr>
                <a:srgbClr val="5FCBEF"/>
              </a:buClr>
              <a:buNone/>
            </a:pPr>
            <a: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1.</a:t>
            </a:r>
            <a:r>
              <a:rPr lang="zh-TW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在過去七天內，你在家時，家中有誰曾在你面前吸菸？</a:t>
            </a:r>
            <a:r>
              <a:rPr lang="en-US" altLang="zh-TW" sz="3200" dirty="0">
                <a:solidFill>
                  <a:srgbClr val="FF0000"/>
                </a:solidFill>
              </a:rPr>
              <a:t>(69</a:t>
            </a:r>
            <a:r>
              <a:rPr lang="en-US" altLang="zh-TW" sz="3200" dirty="0" smtClean="0">
                <a:solidFill>
                  <a:srgbClr val="FF0000"/>
                </a:solidFill>
              </a:rPr>
              <a:t>%)</a:t>
            </a:r>
          </a:p>
          <a:p>
            <a:pPr marL="0" lvl="0" indent="0">
              <a:buClr>
                <a:srgbClr val="5FCBEF"/>
              </a:buClr>
              <a:buNone/>
            </a:pPr>
            <a:endParaRPr lang="en-US" altLang="zh-TW" sz="3200" dirty="0" smtClean="0">
              <a:solidFill>
                <a:srgbClr val="FF0000"/>
              </a:solidFill>
            </a:endParaRPr>
          </a:p>
          <a:p>
            <a:pPr marL="0" lvl="0" indent="0">
              <a:buClr>
                <a:srgbClr val="5FCBEF"/>
              </a:buClr>
              <a:buNone/>
            </a:pPr>
            <a:r>
              <a:rPr lang="zh-TW" altLang="en-US" sz="3600" b="1" u="sng" dirty="0">
                <a:solidFill>
                  <a:schemeClr val="tx1"/>
                </a:solidFill>
              </a:rPr>
              <a:t>如何讓孩童透過菸害教育，降低吸菸或吸二手菸的比例，是本次研究最重要的目的。</a:t>
            </a:r>
            <a:endParaRPr lang="zh-TW" altLang="zh-TW" sz="3600" b="1" u="sng" dirty="0">
              <a:solidFill>
                <a:schemeClr val="tx1"/>
              </a:solidFill>
            </a:endParaRPr>
          </a:p>
          <a:p>
            <a:endParaRPr lang="zh-TW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32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0267" y="321733"/>
            <a:ext cx="10718799" cy="982134"/>
          </a:xfrm>
        </p:spPr>
        <p:txBody>
          <a:bodyPr>
            <a:normAutofit fontScale="90000"/>
          </a:bodyPr>
          <a:lstStyle/>
          <a:p>
            <a:r>
              <a:rPr lang="zh-TW" altLang="en-US" sz="3100" b="1" dirty="0">
                <a:solidFill>
                  <a:srgbClr val="0070C0"/>
                </a:solidFill>
              </a:rPr>
              <a:t>一、</a:t>
            </a:r>
            <a:r>
              <a:rPr lang="zh-TW" altLang="zh-TW" sz="3100" b="1" dirty="0">
                <a:solidFill>
                  <a:srgbClr val="0070C0"/>
                </a:solidFill>
              </a:rPr>
              <a:t>研究</a:t>
            </a:r>
            <a:r>
              <a:rPr lang="zh-TW" altLang="zh-TW" sz="3100" b="1" dirty="0" smtClean="0">
                <a:solidFill>
                  <a:srgbClr val="0070C0"/>
                </a:solidFill>
              </a:rPr>
              <a:t>對象</a:t>
            </a:r>
            <a:r>
              <a:rPr lang="en-US" altLang="zh-TW" sz="3100" b="1" dirty="0" smtClean="0">
                <a:solidFill>
                  <a:srgbClr val="0070C0"/>
                </a:solidFill>
              </a:rPr>
              <a:t>:</a:t>
            </a:r>
            <a:r>
              <a:rPr lang="zh-TW" altLang="zh-TW" sz="3100" b="1" dirty="0" smtClean="0">
                <a:solidFill>
                  <a:srgbClr val="0070C0"/>
                </a:solidFill>
              </a:rPr>
              <a:t>本校</a:t>
            </a:r>
            <a:r>
              <a:rPr lang="zh-TW" altLang="zh-TW" sz="3100" b="1" dirty="0">
                <a:solidFill>
                  <a:srgbClr val="0070C0"/>
                </a:solidFill>
              </a:rPr>
              <a:t>七年級一個班，</a:t>
            </a:r>
            <a:r>
              <a:rPr lang="en-US" altLang="zh-TW" sz="3100" b="1" dirty="0">
                <a:solidFill>
                  <a:srgbClr val="0070C0"/>
                </a:solidFill>
              </a:rPr>
              <a:t>5</a:t>
            </a:r>
            <a:r>
              <a:rPr lang="zh-TW" altLang="zh-TW" sz="3100" b="1" dirty="0">
                <a:solidFill>
                  <a:srgbClr val="0070C0"/>
                </a:solidFill>
              </a:rPr>
              <a:t>女</a:t>
            </a:r>
            <a:r>
              <a:rPr lang="en-US" altLang="zh-TW" sz="3100" b="1" dirty="0">
                <a:solidFill>
                  <a:srgbClr val="0070C0"/>
                </a:solidFill>
              </a:rPr>
              <a:t>8</a:t>
            </a:r>
            <a:r>
              <a:rPr lang="zh-TW" altLang="zh-TW" sz="3100" b="1" dirty="0">
                <a:solidFill>
                  <a:srgbClr val="0070C0"/>
                </a:solidFill>
              </a:rPr>
              <a:t>男共</a:t>
            </a:r>
            <a:r>
              <a:rPr lang="en-US" altLang="zh-TW" sz="3100" b="1" dirty="0">
                <a:solidFill>
                  <a:srgbClr val="0070C0"/>
                </a:solidFill>
              </a:rPr>
              <a:t>13</a:t>
            </a:r>
            <a:r>
              <a:rPr lang="zh-TW" altLang="zh-TW" sz="3100" b="1" dirty="0">
                <a:solidFill>
                  <a:srgbClr val="0070C0"/>
                </a:solidFill>
              </a:rPr>
              <a:t>人。</a:t>
            </a:r>
            <a:br>
              <a:rPr lang="zh-TW" altLang="zh-TW" sz="3100" b="1" dirty="0">
                <a:solidFill>
                  <a:srgbClr val="0070C0"/>
                </a:solidFill>
              </a:rPr>
            </a:br>
            <a:r>
              <a:rPr lang="zh-TW" altLang="en-US" sz="3100" b="1" dirty="0">
                <a:solidFill>
                  <a:srgbClr val="0070C0"/>
                </a:solidFill>
              </a:rPr>
              <a:t>二、</a:t>
            </a:r>
            <a:r>
              <a:rPr lang="zh-TW" altLang="zh-TW" sz="3100" b="1" dirty="0">
                <a:solidFill>
                  <a:srgbClr val="0070C0"/>
                </a:solidFill>
              </a:rPr>
              <a:t>研究工具</a:t>
            </a:r>
            <a:r>
              <a:rPr lang="en-US" altLang="zh-TW" sz="3100" b="1" dirty="0">
                <a:solidFill>
                  <a:srgbClr val="0070C0"/>
                </a:solidFill>
              </a:rPr>
              <a:t>:1.</a:t>
            </a:r>
            <a:r>
              <a:rPr lang="zh-TW" altLang="zh-TW" sz="3100" b="1" dirty="0">
                <a:solidFill>
                  <a:srgbClr val="0070C0"/>
                </a:solidFill>
              </a:rPr>
              <a:t>量性</a:t>
            </a:r>
            <a:r>
              <a:rPr lang="zh-TW" altLang="zh-TW" sz="3100" b="1" dirty="0" smtClean="0">
                <a:solidFill>
                  <a:srgbClr val="0070C0"/>
                </a:solidFill>
              </a:rPr>
              <a:t>問卷</a:t>
            </a:r>
            <a:r>
              <a:rPr lang="en-US" altLang="zh-TW" sz="3100" b="1" dirty="0" smtClean="0">
                <a:solidFill>
                  <a:srgbClr val="0070C0"/>
                </a:solidFill>
              </a:rPr>
              <a:t>2.</a:t>
            </a:r>
            <a:r>
              <a:rPr lang="zh-TW" altLang="zh-TW" sz="3100" b="1" dirty="0">
                <a:solidFill>
                  <a:srgbClr val="0070C0"/>
                </a:solidFill>
              </a:rPr>
              <a:t>質性工具</a:t>
            </a:r>
            <a:r>
              <a:rPr lang="zh-TW" altLang="zh-TW" sz="2700" dirty="0">
                <a:solidFill>
                  <a:schemeClr val="tx1"/>
                </a:solidFill>
              </a:rPr>
              <a:t/>
            </a:r>
            <a:br>
              <a:rPr lang="zh-TW" altLang="zh-TW" sz="2700" dirty="0">
                <a:solidFill>
                  <a:schemeClr val="tx1"/>
                </a:solidFill>
              </a:rPr>
            </a:br>
            <a:r>
              <a:rPr lang="zh-TW" altLang="en-US" sz="4000" dirty="0"/>
              <a:t/>
            </a:r>
            <a:br>
              <a:rPr lang="zh-TW" altLang="en-US" sz="4000" dirty="0"/>
            </a:br>
            <a:endParaRPr lang="zh-TW" altLang="zh-TW" sz="4000" b="1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0267" y="1456267"/>
            <a:ext cx="10718800" cy="54017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zh-TW" sz="2600" dirty="0"/>
              <a:t>透過健促線上問卷的</a:t>
            </a:r>
            <a:r>
              <a:rPr lang="zh-TW" altLang="zh-TW" sz="2600" u="sng" dirty="0"/>
              <a:t>前測與後測</a:t>
            </a:r>
            <a:r>
              <a:rPr lang="zh-TW" altLang="zh-TW" sz="2600" dirty="0"/>
              <a:t>，問卷題型如下</a:t>
            </a:r>
            <a:r>
              <a:rPr lang="zh-TW" altLang="zh-TW" sz="2600" dirty="0" smtClean="0"/>
              <a:t>：</a:t>
            </a:r>
            <a:endParaRPr lang="en-US" altLang="zh-TW" sz="2600" dirty="0" smtClean="0"/>
          </a:p>
          <a:p>
            <a:pPr marL="0" indent="0">
              <a:buNone/>
            </a:pPr>
            <a:r>
              <a:rPr lang="en-US" altLang="zh-TW" sz="2200" dirty="0" smtClean="0"/>
              <a:t>1.</a:t>
            </a:r>
            <a:r>
              <a:rPr lang="zh-TW" altLang="zh-TW" sz="2200" dirty="0" smtClean="0"/>
              <a:t>我國</a:t>
            </a:r>
            <a:r>
              <a:rPr lang="zh-TW" altLang="zh-TW" sz="2200" dirty="0"/>
              <a:t>菸害防制法規定高中職以下校園內全面禁止吸菸，違者受罰。</a:t>
            </a:r>
            <a:endParaRPr lang="en-US" altLang="zh-TW" sz="3000" dirty="0" smtClean="0"/>
          </a:p>
          <a:p>
            <a:pPr marL="0" indent="0">
              <a:buNone/>
            </a:pPr>
            <a:r>
              <a:rPr lang="en-US" altLang="zh-TW" sz="2200" dirty="0" smtClean="0"/>
              <a:t>2.</a:t>
            </a:r>
            <a:r>
              <a:rPr lang="zh-TW" altLang="zh-TW" sz="2200" dirty="0" smtClean="0"/>
              <a:t>菸</a:t>
            </a:r>
            <a:r>
              <a:rPr lang="zh-TW" altLang="zh-TW" sz="2200" dirty="0"/>
              <a:t>品中的尼古丁是導致人們菸品成癮的主要原因</a:t>
            </a:r>
            <a:r>
              <a:rPr lang="zh-TW" altLang="zh-TW" sz="2200" dirty="0" smtClean="0"/>
              <a:t>？</a:t>
            </a:r>
            <a:endParaRPr lang="en-US" altLang="zh-TW" sz="2200" dirty="0" smtClean="0"/>
          </a:p>
          <a:p>
            <a:pPr marL="0" indent="0">
              <a:buNone/>
            </a:pPr>
            <a:r>
              <a:rPr lang="en-US" altLang="zh-TW" sz="2200" dirty="0" smtClean="0"/>
              <a:t>3.</a:t>
            </a:r>
            <a:r>
              <a:rPr lang="zh-TW" altLang="zh-TW" sz="2200" dirty="0" smtClean="0"/>
              <a:t>二手</a:t>
            </a:r>
            <a:r>
              <a:rPr lang="zh-TW" altLang="zh-TW" sz="2200" dirty="0"/>
              <a:t>菸沒有安全劑量值，暴露二手菸易罹患肺癌、心臟病、氣喘惡化等</a:t>
            </a:r>
            <a:r>
              <a:rPr lang="zh-TW" altLang="zh-TW" sz="2200" dirty="0" smtClean="0"/>
              <a:t>？</a:t>
            </a:r>
            <a:endParaRPr lang="en-US" altLang="zh-TW" sz="2200" dirty="0" smtClean="0"/>
          </a:p>
          <a:p>
            <a:pPr marL="0" indent="0">
              <a:buNone/>
            </a:pPr>
            <a:r>
              <a:rPr lang="en-US" altLang="zh-TW" sz="2200" dirty="0" smtClean="0"/>
              <a:t>4.</a:t>
            </a:r>
            <a:r>
              <a:rPr lang="zh-TW" altLang="zh-TW" sz="2200" dirty="0" smtClean="0"/>
              <a:t>我國</a:t>
            </a:r>
            <a:r>
              <a:rPr lang="zh-TW" altLang="zh-TW" sz="2200" dirty="0"/>
              <a:t>菸害防制法規定室內工作與公共場所全面禁止吸菸</a:t>
            </a:r>
            <a:r>
              <a:rPr lang="zh-TW" altLang="zh-TW" sz="2200" dirty="0" smtClean="0"/>
              <a:t>？</a:t>
            </a:r>
            <a:endParaRPr lang="en-US" altLang="zh-TW" sz="2200" dirty="0" smtClean="0"/>
          </a:p>
          <a:p>
            <a:pPr marL="0" indent="0">
              <a:buNone/>
            </a:pPr>
            <a:r>
              <a:rPr lang="en-US" altLang="zh-TW" sz="2200" dirty="0" smtClean="0"/>
              <a:t>5.</a:t>
            </a:r>
            <a:r>
              <a:rPr lang="zh-TW" altLang="zh-TW" sz="2200" dirty="0" smtClean="0"/>
              <a:t>電子</a:t>
            </a:r>
            <a:r>
              <a:rPr lang="zh-TW" altLang="zh-TW" sz="2200" dirty="0"/>
              <a:t>煙是一種合法的戒菸藥物</a:t>
            </a:r>
            <a:r>
              <a:rPr lang="en-US" altLang="zh-TW" sz="2200" dirty="0" smtClean="0"/>
              <a:t>?</a:t>
            </a:r>
          </a:p>
          <a:p>
            <a:pPr marL="0" indent="0">
              <a:buNone/>
            </a:pPr>
            <a:r>
              <a:rPr lang="en-US" altLang="zh-TW" sz="2200" dirty="0" smtClean="0"/>
              <a:t>6.</a:t>
            </a:r>
            <a:r>
              <a:rPr lang="zh-TW" altLang="zh-TW" sz="2200" dirty="0" smtClean="0"/>
              <a:t>電子</a:t>
            </a:r>
            <a:r>
              <a:rPr lang="zh-TW" altLang="zh-TW" sz="2200" dirty="0"/>
              <a:t>煙無需燃燒煙草，因此不會產生可造成心血管疾病與肺部損傷之焦油、一氧化碳</a:t>
            </a:r>
            <a:r>
              <a:rPr lang="zh-TW" altLang="zh-TW" sz="2200" dirty="0" smtClean="0"/>
              <a:t>、</a:t>
            </a:r>
            <a:r>
              <a:rPr lang="en-US" altLang="zh-TW" sz="2200" dirty="0" smtClean="0"/>
              <a:t> </a:t>
            </a:r>
            <a:r>
              <a:rPr lang="zh-TW" altLang="zh-TW" sz="2200" dirty="0"/>
              <a:t>甲醛等常見之菸煙排放物</a:t>
            </a:r>
            <a:r>
              <a:rPr lang="zh-TW" altLang="zh-TW" sz="2200" dirty="0" smtClean="0"/>
              <a:t>？</a:t>
            </a:r>
            <a:endParaRPr lang="en-US" altLang="zh-TW" sz="2200" dirty="0" smtClean="0"/>
          </a:p>
          <a:p>
            <a:pPr marL="0" indent="0">
              <a:buNone/>
            </a:pPr>
            <a:r>
              <a:rPr lang="en-US" altLang="zh-TW" sz="2200" dirty="0"/>
              <a:t>7.</a:t>
            </a:r>
            <a:r>
              <a:rPr lang="zh-TW" altLang="zh-TW" sz="2200" dirty="0"/>
              <a:t>當同學或朋友邀我吸菸時，我有多少把握會說「不」</a:t>
            </a:r>
            <a:r>
              <a:rPr lang="en-US" altLang="zh-TW" sz="2200" dirty="0" smtClean="0"/>
              <a:t>?</a:t>
            </a:r>
          </a:p>
          <a:p>
            <a:pPr marL="0" indent="0">
              <a:buNone/>
            </a:pPr>
            <a:r>
              <a:rPr lang="en-US" altLang="zh-TW" sz="2200" dirty="0" smtClean="0"/>
              <a:t>8.</a:t>
            </a:r>
            <a:r>
              <a:rPr lang="zh-TW" altLang="zh-TW" sz="2200" dirty="0" smtClean="0"/>
              <a:t>我</a:t>
            </a:r>
            <a:r>
              <a:rPr lang="zh-TW" altLang="zh-TW" sz="2200" dirty="0"/>
              <a:t>有多少把握不吸菸</a:t>
            </a:r>
            <a:r>
              <a:rPr lang="zh-TW" altLang="zh-TW" sz="2200" dirty="0" smtClean="0"/>
              <a:t>？</a:t>
            </a:r>
            <a:endParaRPr lang="en-US" altLang="zh-TW" sz="2200" dirty="0" smtClean="0"/>
          </a:p>
          <a:p>
            <a:pPr marL="0" indent="0">
              <a:buNone/>
            </a:pPr>
            <a:r>
              <a:rPr lang="en-US" altLang="zh-TW" sz="2200" dirty="0" smtClean="0"/>
              <a:t>9.</a:t>
            </a:r>
            <a:r>
              <a:rPr lang="zh-TW" altLang="zh-TW" sz="2200" dirty="0" smtClean="0"/>
              <a:t>當</a:t>
            </a:r>
            <a:r>
              <a:rPr lang="zh-TW" altLang="zh-TW" sz="2200" dirty="0"/>
              <a:t>同學或朋友邀我嚼檳榔時，我有多少把握會說「不」</a:t>
            </a:r>
            <a:r>
              <a:rPr lang="en-US" altLang="zh-TW" sz="2200" dirty="0" smtClean="0"/>
              <a:t>?</a:t>
            </a:r>
          </a:p>
          <a:p>
            <a:pPr marL="0" indent="0">
              <a:buNone/>
            </a:pPr>
            <a:r>
              <a:rPr lang="en-US" altLang="zh-TW" sz="2200" dirty="0" smtClean="0"/>
              <a:t>10.</a:t>
            </a:r>
            <a:r>
              <a:rPr lang="zh-TW" altLang="zh-TW" sz="2200" dirty="0" smtClean="0"/>
              <a:t>我</a:t>
            </a:r>
            <a:r>
              <a:rPr lang="zh-TW" altLang="zh-TW" sz="2200" dirty="0"/>
              <a:t>有多少把握不嚼檳榔</a:t>
            </a:r>
            <a:r>
              <a:rPr lang="zh-TW" altLang="zh-TW" sz="2200" dirty="0" smtClean="0"/>
              <a:t>？</a:t>
            </a:r>
            <a:endParaRPr lang="en-US" altLang="zh-TW" sz="3000" dirty="0" smtClean="0"/>
          </a:p>
          <a:p>
            <a:pPr marL="0" lvl="0" indent="0">
              <a:buNone/>
            </a:pPr>
            <a:r>
              <a:rPr lang="en-US" altLang="zh-TW" sz="2200" dirty="0" smtClean="0"/>
              <a:t>11.</a:t>
            </a:r>
            <a:r>
              <a:rPr lang="zh-TW" altLang="zh-TW" sz="2200" dirty="0" smtClean="0"/>
              <a:t>在</a:t>
            </a:r>
            <a:r>
              <a:rPr lang="zh-TW" altLang="zh-TW" sz="2200" dirty="0"/>
              <a:t>過去七天內，你在家時，家中有誰曾在你面前吸菸？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90234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69333" y="152400"/>
            <a:ext cx="12022667" cy="6544734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prstDash val="lgDash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0305</a:t>
            </a:r>
            <a:r>
              <a:rPr kumimoji="0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反菸拒檳學習影片 學習單</a:t>
            </a:r>
            <a:endParaRPr kumimoji="0" lang="zh-TW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我是七孝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◎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請看上週講師推薦在校網上的影片，並完成下列問題：</a:t>
            </a:r>
            <a:endParaRPr kumimoji="0" lang="zh-TW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一、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〈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拒絕菸檳 青春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MVP 1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分鐘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〉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影片中，提到要成功拒絕菸檳，要有哪三個口訣？ 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30%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二、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〈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親子網紅與柚子醫師對談 三手菸早知道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〉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影片中提到，什麼是三手菸？ 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10%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三、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〈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親子網紅與柚子醫師對談 三手菸早知道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〉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影片中提到，三手菸會停留在吸菸者的哪些地方？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15%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四、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〈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親子網紅與柚子醫師對談 三手菸早知道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〉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影片中提到，三手菸有高達幾種的致癌化合物？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5%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五、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〈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電子煙真相解密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! 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真的比傳統紙菸好嗎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? | 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蒼藍鴿聊醫學</a:t>
            </a:r>
            <a:r>
              <a:rPr kumimoji="0" lang="en-US" altLang="zh-TW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EP95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〉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影片中提到，請問電子煙能不能取代香菸，成為戒菸的產品？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5%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為什麼？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10%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六、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〈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電子煙真相解密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! 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真的比傳統紙菸好嗎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? | 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蒼藍鴿聊醫學</a:t>
            </a:r>
            <a:r>
              <a:rPr kumimoji="0" lang="en-US" altLang="zh-TW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EP95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〉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影片中提到，如果要戒菸，可以尋求什麼方式是有效且安全的？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10%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七、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〈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電子煙真相解密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! 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真的比傳統紙菸好嗎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? | 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蒼藍鴿聊醫學</a:t>
            </a:r>
            <a:r>
              <a:rPr kumimoji="0" lang="en-US" altLang="zh-TW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EP95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〉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影片中提到，戒菸專線服務中心是幾號？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10%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八、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〈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蔡依林 </a:t>
            </a:r>
            <a:r>
              <a:rPr kumimoji="0" lang="en-US" altLang="zh-TW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Jolin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「我拒菸我驕傲」校園宣導影片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〉</a:t>
            </a:r>
            <a:r>
              <a:rPr kumimoji="0" lang="zh-TW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中提到電子煙除了有尼古丁等不好的物質，還會有什麼風險？</a:t>
            </a:r>
            <a:r>
              <a:rPr kumimoji="0" lang="en-US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10%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完成學習單並得到</a:t>
            </a:r>
            <a:r>
              <a:rPr kumimoji="0" lang="en-US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90</a:t>
            </a:r>
            <a:r>
              <a:rPr kumimoji="0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分以上的同學，將可以獲得</a:t>
            </a:r>
            <a:r>
              <a:rPr kumimoji="0" lang="en-US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OK</a:t>
            </a:r>
            <a:r>
              <a:rPr kumimoji="0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便利商店禮券喔！</a:t>
            </a:r>
            <a:endParaRPr kumimoji="0" lang="zh-TW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30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內容版面配置區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074547"/>
              </p:ext>
            </p:extLst>
          </p:nvPr>
        </p:nvGraphicFramePr>
        <p:xfrm>
          <a:off x="577853" y="1123665"/>
          <a:ext cx="10656731" cy="5661119"/>
        </p:xfrm>
        <a:graphic>
          <a:graphicData uri="http://schemas.openxmlformats.org/drawingml/2006/table">
            <a:tbl>
              <a:tblPr firstRow="1" firstCol="1" bandRow="1"/>
              <a:tblGrid>
                <a:gridCol w="6677872">
                  <a:extLst>
                    <a:ext uri="{9D8B030D-6E8A-4147-A177-3AD203B41FA5}">
                      <a16:colId xmlns:a16="http://schemas.microsoft.com/office/drawing/2014/main" val="3971647875"/>
                    </a:ext>
                  </a:extLst>
                </a:gridCol>
                <a:gridCol w="3978859">
                  <a:extLst>
                    <a:ext uri="{9D8B030D-6E8A-4147-A177-3AD203B41FA5}">
                      <a16:colId xmlns:a16="http://schemas.microsoft.com/office/drawing/2014/main" val="2105763796"/>
                    </a:ext>
                  </a:extLst>
                </a:gridCol>
              </a:tblGrid>
              <a:tr h="388651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問題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376419"/>
                  </a:ext>
                </a:extLst>
              </a:tr>
              <a:tr h="540479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請問您喜歡這張卡片嗎？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□喜歡</a:t>
                      </a:r>
                      <a:r>
                        <a:rPr lang="en-US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zh-TW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□不喜歡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211736"/>
                  </a:ext>
                </a:extLst>
              </a:tr>
              <a:tr h="388651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請問您有感受到孩子的關心嗎？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□有</a:t>
                      </a:r>
                      <a:r>
                        <a:rPr lang="en-US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zh-TW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□沒有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152332"/>
                  </a:ext>
                </a:extLst>
              </a:tr>
              <a:tr h="388651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請問您有讀懂卡片的訊息嗎？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□有</a:t>
                      </a:r>
                      <a:r>
                        <a:rPr lang="en-US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zh-TW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□沒有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849356"/>
                  </a:ext>
                </a:extLst>
              </a:tr>
              <a:tr h="388651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以後願意走到戶外吸菸嗎？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□願意</a:t>
                      </a:r>
                      <a:r>
                        <a:rPr lang="en-US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zh-TW" sz="2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□不願意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674212"/>
                  </a:ext>
                </a:extLst>
              </a:tr>
              <a:tr h="777303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是否願意試試看裡面的建議？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□值得一試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□暫時不想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70163"/>
                  </a:ext>
                </a:extLst>
              </a:tr>
              <a:tr h="2331908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請簡單說明自己收到卡片的感想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或是給孩子的話</a:t>
                      </a: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：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01809"/>
                  </a:ext>
                </a:extLst>
              </a:tr>
            </a:tbl>
          </a:graphicData>
        </a:graphic>
      </p:graphicFrame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051" y="4399227"/>
            <a:ext cx="2133191" cy="231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363848" y="195973"/>
            <a:ext cx="3903351" cy="80093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我是</a:t>
            </a:r>
            <a:r>
              <a:rPr kumimoji="0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______</a:t>
            </a:r>
            <a:r>
              <a:rPr kumimoji="0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kumimoji="0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________</a:t>
            </a:r>
            <a:endParaRPr kumimoji="0" lang="en-US" altLang="zh-TW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096000" y="-388090"/>
            <a:ext cx="533399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肺「腐」之言回饋單</a:t>
            </a:r>
            <a:endParaRPr kumimoji="0" lang="zh-TW" altLang="zh-TW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egoe UI Symbol" panose="020B0502040204020203" pitchFamily="34" charset="0"/>
                <a:cs typeface="Segoe UI Symbol" panose="020B0502040204020203" pitchFamily="34" charset="0"/>
              </a:rPr>
              <a:t>☆</a:t>
            </a:r>
            <a:r>
              <a:rPr kumimoji="0" lang="zh-TW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底下請您書寫：</a:t>
            </a:r>
            <a:endParaRPr kumimoji="0" lang="zh-TW" alt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567112" y="1953155"/>
            <a:ext cx="13312260" cy="9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976469" y="6327958"/>
            <a:ext cx="133122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謝謝您陪伴孩子完成這個檢核表，辛苦了。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3567112" y="3761981"/>
            <a:ext cx="1331226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kumimoji="0" lang="en-US" altLang="zh-TW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kumimoji="0" lang="en-US" altLang="zh-TW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kumimoji="0" lang="en-US" altLang="zh-TW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kumimoji="0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310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92667" y="880533"/>
            <a:ext cx="10854266" cy="5130800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4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衛生福利部國民健康署</a:t>
            </a:r>
            <a:r>
              <a:rPr kumimoji="0" lang="zh-TW" alt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指出：在家中或是室內吸菸，會造成有毒物質在環境中殘留，危害家人的健康。若有戒菸需求可至戒菸門診就診，並可借助專業的諮詢以及藥物輔助，另外亦可至社區藥局或撥打戒菸專線 </a:t>
            </a:r>
            <a:r>
              <a:rPr kumimoji="0" lang="en-US" altLang="zh-TW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0800-636363</a:t>
            </a:r>
            <a:r>
              <a:rPr kumimoji="0" lang="zh-TW" alt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，以專業的方法幫助您成功戒除菸癮。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83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3" y="0"/>
            <a:ext cx="9973733" cy="846667"/>
          </a:xfrm>
        </p:spPr>
        <p:txBody>
          <a:bodyPr>
            <a:normAutofit fontScale="90000"/>
          </a:bodyPr>
          <a:lstStyle/>
          <a:p>
            <a:r>
              <a:rPr lang="zh-TW" altLang="zh-TW" sz="4000" dirty="0">
                <a:solidFill>
                  <a:srgbClr val="0070C0"/>
                </a:solidFill>
              </a:rPr>
              <a:t>研究</a:t>
            </a:r>
            <a:r>
              <a:rPr lang="zh-TW" altLang="zh-TW" sz="4000" dirty="0" smtClean="0">
                <a:solidFill>
                  <a:srgbClr val="0070C0"/>
                </a:solidFill>
              </a:rPr>
              <a:t>過程</a:t>
            </a:r>
            <a:r>
              <a:rPr lang="en-US" altLang="zh-TW" sz="4000" dirty="0" smtClean="0">
                <a:solidFill>
                  <a:srgbClr val="0070C0"/>
                </a:solidFill>
              </a:rPr>
              <a:t>-</a:t>
            </a:r>
            <a:r>
              <a:rPr lang="zh-TW" altLang="zh-TW" sz="4000" dirty="0">
                <a:solidFill>
                  <a:srgbClr val="0070C0"/>
                </a:solidFill>
              </a:rPr>
              <a:t>成立學校健康促進團隊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2535" y="474134"/>
            <a:ext cx="11226800" cy="6383866"/>
          </a:xfrm>
        </p:spPr>
        <p:txBody>
          <a:bodyPr>
            <a:noAutofit/>
          </a:bodyPr>
          <a:lstStyle/>
          <a:p>
            <a:r>
              <a:rPr lang="zh-TW" altLang="en-US" sz="1600" b="1" dirty="0" smtClean="0"/>
              <a:t>職稱</a:t>
            </a:r>
            <a:r>
              <a:rPr lang="zh-TW" altLang="en-US" sz="1600" b="1" dirty="0"/>
              <a:t>	</a:t>
            </a:r>
            <a:r>
              <a:rPr lang="zh-TW" altLang="en-US" sz="1600" b="1" dirty="0" smtClean="0"/>
              <a:t>                      姓名</a:t>
            </a:r>
            <a:r>
              <a:rPr lang="zh-TW" altLang="en-US" sz="1600" b="1" dirty="0"/>
              <a:t>	</a:t>
            </a:r>
            <a:r>
              <a:rPr lang="zh-TW" altLang="en-US" sz="1600" b="1" dirty="0" smtClean="0"/>
              <a:t>       編組任務</a:t>
            </a:r>
            <a:endParaRPr lang="zh-TW" altLang="en-US" sz="1600" b="1" dirty="0"/>
          </a:p>
          <a:p>
            <a:r>
              <a:rPr lang="zh-TW" altLang="en-US" sz="1600" dirty="0"/>
              <a:t>計畫主持人</a:t>
            </a:r>
            <a:r>
              <a:rPr lang="en-US" altLang="zh-TW" sz="1600" dirty="0"/>
              <a:t>-</a:t>
            </a:r>
            <a:r>
              <a:rPr lang="zh-TW" altLang="en-US" sz="1600" dirty="0"/>
              <a:t>校長	涂靜娟	總理本校健康促進學校一切相關事宜。</a:t>
            </a:r>
          </a:p>
          <a:p>
            <a:r>
              <a:rPr lang="zh-TW" altLang="en-US" sz="1600" dirty="0"/>
              <a:t>協同主持人</a:t>
            </a:r>
            <a:r>
              <a:rPr lang="en-US" altLang="zh-TW" sz="1600" dirty="0"/>
              <a:t>-</a:t>
            </a:r>
            <a:r>
              <a:rPr lang="zh-TW" altLang="en-US" sz="1600" dirty="0"/>
              <a:t>學務主任	張鳳玲	負責健康促進計劃統籌協調整合學校各處室相關事宜及資源。</a:t>
            </a:r>
          </a:p>
          <a:p>
            <a:r>
              <a:rPr lang="zh-TW" altLang="en-US" sz="1600" dirty="0"/>
              <a:t>協同主持人</a:t>
            </a:r>
            <a:r>
              <a:rPr lang="en-US" altLang="zh-TW" sz="1600" dirty="0"/>
              <a:t>-</a:t>
            </a:r>
            <a:r>
              <a:rPr lang="zh-TW" altLang="en-US" sz="1600" dirty="0"/>
              <a:t>教務主任	葉明智	協助健康促進計劃課程融入統整規劃事宜。</a:t>
            </a:r>
          </a:p>
          <a:p>
            <a:r>
              <a:rPr lang="zh-TW" altLang="en-US" sz="1600" dirty="0"/>
              <a:t>協同主持人</a:t>
            </a:r>
            <a:r>
              <a:rPr lang="en-US" altLang="zh-TW" sz="1600" dirty="0"/>
              <a:t>-</a:t>
            </a:r>
            <a:r>
              <a:rPr lang="zh-TW" altLang="en-US" sz="1600" dirty="0"/>
              <a:t>總務主任	倪大智	協助健康促進計劃環境建置之事宜。</a:t>
            </a:r>
          </a:p>
          <a:p>
            <a:r>
              <a:rPr lang="zh-TW" altLang="en-US" sz="1600" dirty="0"/>
              <a:t>協同主持人</a:t>
            </a:r>
            <a:r>
              <a:rPr lang="en-US" altLang="zh-TW" sz="1600" dirty="0"/>
              <a:t>-</a:t>
            </a:r>
            <a:r>
              <a:rPr lang="zh-TW" altLang="en-US" sz="1600" dirty="0"/>
              <a:t>輔導主任	曾蘭英	協助健康促進計劃與家長及社區之聯繫工作。</a:t>
            </a:r>
          </a:p>
          <a:p>
            <a:r>
              <a:rPr lang="zh-TW" altLang="en-US" sz="1600" dirty="0"/>
              <a:t>研究人員</a:t>
            </a:r>
            <a:r>
              <a:rPr lang="en-US" altLang="zh-TW" sz="1600" dirty="0"/>
              <a:t>-</a:t>
            </a:r>
            <a:r>
              <a:rPr lang="zh-TW" altLang="en-US" sz="1600" dirty="0"/>
              <a:t>體衛組長	沈學範	擬定健康促進計畫推動執行，活動策略設計、成效分析及成果報告彙整。</a:t>
            </a:r>
          </a:p>
          <a:p>
            <a:r>
              <a:rPr lang="zh-TW" altLang="en-US" sz="1600" dirty="0"/>
              <a:t>研究人員</a:t>
            </a:r>
            <a:r>
              <a:rPr lang="en-US" altLang="zh-TW" sz="1600" dirty="0"/>
              <a:t>-</a:t>
            </a:r>
            <a:r>
              <a:rPr lang="zh-TW" altLang="en-US" sz="1600" dirty="0"/>
              <a:t>訓育組長	黃薇靜	負責健康促進計劃相關網站資料之建置製作。協助各項宣導及學生活動之推展。</a:t>
            </a:r>
          </a:p>
          <a:p>
            <a:r>
              <a:rPr lang="zh-TW" altLang="en-US" sz="1600" dirty="0"/>
              <a:t>研究人員</a:t>
            </a:r>
            <a:r>
              <a:rPr lang="en-US" altLang="zh-TW" sz="1600" dirty="0"/>
              <a:t>-</a:t>
            </a:r>
            <a:r>
              <a:rPr lang="zh-TW" altLang="en-US" sz="1600" dirty="0"/>
              <a:t>輔導組長	陳姿瑾	協助各項計畫活動之推展。</a:t>
            </a:r>
          </a:p>
          <a:p>
            <a:r>
              <a:rPr lang="zh-TW" altLang="en-US" sz="1600" dirty="0"/>
              <a:t>研究人員</a:t>
            </a:r>
            <a:r>
              <a:rPr lang="en-US" altLang="zh-TW" sz="1600" dirty="0"/>
              <a:t>-</a:t>
            </a:r>
            <a:r>
              <a:rPr lang="zh-TW" altLang="en-US" sz="1600" dirty="0"/>
              <a:t>護理師	陳淑雯	協助計畫活動之推展及成效分析；社區資源協調整合及衛生教育宣導。</a:t>
            </a:r>
          </a:p>
          <a:p>
            <a:r>
              <a:rPr lang="zh-TW" altLang="en-US" sz="1600" dirty="0"/>
              <a:t>研究人員</a:t>
            </a:r>
            <a:r>
              <a:rPr lang="en-US" altLang="zh-TW" sz="1600" dirty="0"/>
              <a:t>-</a:t>
            </a:r>
            <a:r>
              <a:rPr lang="zh-TW" altLang="en-US" sz="1600" dirty="0"/>
              <a:t>會計主任	鄭雅芳	負責健康促進計劃經費預估、核銷之相關事宜。</a:t>
            </a:r>
          </a:p>
          <a:p>
            <a:r>
              <a:rPr lang="zh-TW" altLang="en-US" sz="1600" dirty="0"/>
              <a:t>研究人員</a:t>
            </a:r>
            <a:r>
              <a:rPr lang="en-US" altLang="zh-TW" sz="1600" dirty="0"/>
              <a:t>-</a:t>
            </a:r>
            <a:r>
              <a:rPr lang="zh-TW" altLang="en-US" sz="1600" dirty="0"/>
              <a:t>學年級導師	彭淑華	協助辦理各班級導師需求評估與活動及協助班級與行政單位之聯繫。</a:t>
            </a:r>
          </a:p>
          <a:p>
            <a:r>
              <a:rPr lang="zh-TW" altLang="en-US" sz="1600" dirty="0"/>
              <a:t>研究人員</a:t>
            </a:r>
            <a:r>
              <a:rPr lang="en-US" altLang="zh-TW" sz="1600" dirty="0"/>
              <a:t>-</a:t>
            </a:r>
            <a:r>
              <a:rPr lang="zh-TW" altLang="en-US" sz="1600" dirty="0"/>
              <a:t>學年級導師	李瓊瑜	協助辦理各班級導師需求評估與活動及協助班級與行政單位之聯繫。</a:t>
            </a:r>
          </a:p>
          <a:p>
            <a:r>
              <a:rPr lang="zh-TW" altLang="en-US" sz="1600" dirty="0"/>
              <a:t>研究人員</a:t>
            </a:r>
            <a:r>
              <a:rPr lang="en-US" altLang="zh-TW" sz="1600" dirty="0"/>
              <a:t>-</a:t>
            </a:r>
            <a:r>
              <a:rPr lang="zh-TW" altLang="en-US" sz="1600" dirty="0"/>
              <a:t>學年級導師	劉豈菱	協助辦理各班級導師需求評估與活動及協助班級與行政單位之聯繫。</a:t>
            </a:r>
          </a:p>
          <a:p>
            <a:r>
              <a:rPr lang="zh-TW" altLang="en-US" sz="1600" dirty="0"/>
              <a:t>研究人員</a:t>
            </a:r>
            <a:r>
              <a:rPr lang="en-US" altLang="zh-TW" sz="1600" dirty="0"/>
              <a:t>-</a:t>
            </a:r>
            <a:r>
              <a:rPr lang="zh-TW" altLang="en-US" sz="1600" dirty="0"/>
              <a:t>家長會代表	林珈汶	協助家長會配合學校宣導「健康促進學校」各項事宜。</a:t>
            </a:r>
          </a:p>
          <a:p>
            <a:r>
              <a:rPr lang="zh-TW" altLang="en-US" sz="1600" dirty="0"/>
              <a:t>諮詢單位	新竹市教育處	協助辦理各項知能研討進修、策略改進及相關經費申請。</a:t>
            </a:r>
          </a:p>
          <a:p>
            <a:r>
              <a:rPr lang="zh-TW" altLang="en-US" sz="1600" dirty="0"/>
              <a:t>諮詢單位	新竹市衛生局	協助提供各項醫療、諮詢資源及相關服務</a:t>
            </a:r>
            <a:r>
              <a:rPr lang="zh-TW" altLang="en-US" sz="1600" dirty="0" smtClean="0"/>
              <a:t>。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86530215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558</TotalTime>
  <Words>3202</Words>
  <Application>Microsoft Office PowerPoint</Application>
  <PresentationFormat>寬螢幕</PresentationFormat>
  <Paragraphs>457</Paragraphs>
  <Slides>24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4" baseType="lpstr">
      <vt:lpstr>微軟正黑體</vt:lpstr>
      <vt:lpstr>新細明體</vt:lpstr>
      <vt:lpstr>標楷體</vt:lpstr>
      <vt:lpstr>Arial</vt:lpstr>
      <vt:lpstr>Segoe UI Symbol</vt:lpstr>
      <vt:lpstr>Times New Roman</vt:lpstr>
      <vt:lpstr>Trebuchet MS</vt:lpstr>
      <vt:lpstr>Wingdings 3</vt:lpstr>
      <vt:lpstr>多面向</vt:lpstr>
      <vt:lpstr>文件</vt:lpstr>
      <vt:lpstr>新竹市富禮國中 108學年度健康促進計畫   </vt:lpstr>
      <vt:lpstr>PowerPoint 簡報</vt:lpstr>
      <vt:lpstr>PowerPoint 簡報</vt:lpstr>
      <vt:lpstr> </vt:lpstr>
      <vt:lpstr>一、研究對象:本校七年級一個班，5女8男共13人。 二、研究工具:1.量性問卷2.質性工具  </vt:lpstr>
      <vt:lpstr>PowerPoint 簡報</vt:lpstr>
      <vt:lpstr>PowerPoint 簡報</vt:lpstr>
      <vt:lpstr>PowerPoint 簡報</vt:lpstr>
      <vt:lpstr>研究過程-成立學校健康促進團隊  </vt:lpstr>
      <vt:lpstr>(二)擬定策略與執行內容 </vt:lpstr>
      <vt:lpstr>研究結果 1.菸檳危害防治問卷-認知率指標(第2-第8題)回答分布(總人數：13人)  </vt:lpstr>
      <vt:lpstr>2.菸檳危害防治問卷-吸菸率、參加戒菸率、電子菸使用率、二手菸暴露率、嚼檳榔率、參與戒檳榔率指標相關題目回答分布(總人數：13人) </vt:lpstr>
      <vt:lpstr>3.菸檳危害防治問卷-學生反菸拒檳能力指標相關題目回答分布(總人數：13人) </vt:lpstr>
      <vt:lpstr>4.菸檳危害防治問卷-無菸/無檳校園率指標相關題目回答分布(總人數：13人) </vt:lpstr>
      <vt:lpstr>討論與建議 </vt:lpstr>
      <vt:lpstr>反菸拒檳防治教學—CO檢測  認識正確吹氣的方法及檢測值 (CO值) </vt:lpstr>
      <vt:lpstr>  結合健教領域融入菸害防治課程 菸害防治課程、搶答活動 </vt:lpstr>
      <vt:lpstr>致我最愛的人--肺腐之言卡片製作   肺「腐」之言卡片製作 </vt:lpstr>
      <vt:lpstr>致我最愛的人--肺腐之言卡片製作 </vt:lpstr>
      <vt:lpstr>結合校班親會辦理菸害防制宣導—認識電子菸 </vt:lpstr>
      <vt:lpstr>朝會結合校慶園遊會辦理CO檢測宣導</vt:lpstr>
      <vt:lpstr>結合校慶園遊會辦理社區家長菸害防治宣導暨CO檢測 </vt:lpstr>
      <vt:lpstr>結合醫療單位辦理臉書直播菸害防制教學講座 </vt:lpstr>
      <vt:lpstr>THE END. </vt:lpstr>
    </vt:vector>
  </TitlesOfParts>
  <Company>LJSH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30</cp:revision>
  <dcterms:created xsi:type="dcterms:W3CDTF">2020-09-16T02:13:28Z</dcterms:created>
  <dcterms:modified xsi:type="dcterms:W3CDTF">2020-09-18T05:26:14Z</dcterms:modified>
</cp:coreProperties>
</file>